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0" r:id="rId2"/>
    <p:sldId id="263" r:id="rId3"/>
    <p:sldId id="264" r:id="rId4"/>
    <p:sldId id="272" r:id="rId5"/>
    <p:sldId id="266" r:id="rId6"/>
    <p:sldId id="265" r:id="rId7"/>
    <p:sldId id="257" r:id="rId8"/>
    <p:sldId id="273" r:id="rId9"/>
    <p:sldId id="269" r:id="rId10"/>
    <p:sldId id="267" r:id="rId11"/>
    <p:sldId id="268"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6" autoAdjust="0"/>
    <p:restoredTop sz="40303" autoAdjust="0"/>
  </p:normalViewPr>
  <p:slideViewPr>
    <p:cSldViewPr>
      <p:cViewPr varScale="1">
        <p:scale>
          <a:sx n="29" d="100"/>
          <a:sy n="29" d="100"/>
        </p:scale>
        <p:origin x="-2453"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0A34C-36FF-4DB1-981E-1AB711DF1EBA}" type="datetimeFigureOut">
              <a:rPr lang="en-US" smtClean="0"/>
              <a:pPr/>
              <a:t>5/11/2010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8A1641-D74C-4C0A-9CD6-7DD5B1E604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ZA" baseline="0" dirty="0" smtClean="0"/>
              <a:t>It is a great honour to address you here in the name of the South African trauma society and I thank the organizing committee for giving us the opportunity to share with you our experience with this unnamed worldwide epidemic....</a:t>
            </a:r>
          </a:p>
          <a:p>
            <a:endParaRPr lang="en-ZA" baseline="0" dirty="0" smtClean="0"/>
          </a:p>
          <a:p>
            <a:r>
              <a:rPr lang="en-ZA" baseline="0" dirty="0" smtClean="0"/>
              <a:t>I wasn’t born far from here and trained in one of the universities of this city...... And I am a good example of the phenomenon of ‘medical migration’  on this planet… </a:t>
            </a:r>
          </a:p>
          <a:p>
            <a:endParaRPr lang="en-ZA" baseline="0" dirty="0" smtClean="0"/>
          </a:p>
          <a:p>
            <a:r>
              <a:rPr lang="en-ZA" baseline="0" dirty="0" smtClean="0"/>
              <a:t>When too many surgeons-in-training are competing for exposure and hands-on experience, a perverse counter-effect happens and the quality of the training and of the trainee is at risk...</a:t>
            </a:r>
          </a:p>
          <a:p>
            <a:endParaRPr lang="en-Z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Today I am one of 20 South African recognized trauma surgeons and I am heading a secondary level hospital in the most violent ganglands of Cape Town….We provide both trauma and emergency care…..Besides repairing stab wounds to the heart or doing a damage control shunting of big arteries….I do the odd </a:t>
            </a:r>
            <a:r>
              <a:rPr lang="en-US" baseline="0" dirty="0" err="1" smtClean="0"/>
              <a:t>colectomy</a:t>
            </a:r>
            <a:r>
              <a:rPr lang="en-US" baseline="0" dirty="0" smtClean="0"/>
              <a:t> for obstructing cancer, deal with perforated ulcers and teach the techniques for amputations</a:t>
            </a:r>
          </a:p>
          <a:p>
            <a:endParaRPr lang="en-ZA" baseline="0" dirty="0" smtClean="0"/>
          </a:p>
          <a:p>
            <a:r>
              <a:rPr lang="en-ZA" baseline="0" dirty="0" smtClean="0"/>
              <a:t>We are analysing together in 15 minutes the model of trauma and emergency surgery that South Africa has developed…</a:t>
            </a:r>
          </a:p>
          <a:p>
            <a:pPr>
              <a:spcBef>
                <a:spcPct val="0"/>
              </a:spcBef>
            </a:pPr>
            <a:endParaRPr lang="en-ZA"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B00D01-7A6E-4E8A-BFE6-474EAE404AC1}"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Trauma surgery in SA today </a:t>
            </a:r>
            <a:r>
              <a:rPr lang="en-ZA" baseline="0" dirty="0" smtClean="0"/>
              <a:t> is a combination of selective conservatism, minimally invasive procedures and </a:t>
            </a:r>
            <a:r>
              <a:rPr lang="en-ZA" baseline="0" dirty="0" err="1" smtClean="0"/>
              <a:t>endo</a:t>
            </a:r>
            <a:r>
              <a:rPr lang="en-ZA" baseline="0" dirty="0" smtClean="0"/>
              <a:t>-luminal techniques, critical care and referral to other specialties like orthopaedics and neurosurgery (that remained in charge of </a:t>
            </a:r>
            <a:r>
              <a:rPr lang="en-ZA" baseline="0" dirty="0" err="1" smtClean="0"/>
              <a:t>ortho</a:t>
            </a:r>
            <a:r>
              <a:rPr lang="en-ZA" baseline="0" dirty="0" smtClean="0"/>
              <a:t> and </a:t>
            </a:r>
            <a:r>
              <a:rPr lang="en-ZA" baseline="0" dirty="0" err="1" smtClean="0"/>
              <a:t>neuro</a:t>
            </a:r>
            <a:r>
              <a:rPr lang="en-ZA" baseline="0" dirty="0" smtClean="0"/>
              <a:t>-trauma). Most operating will happen after hours. A lot of operating is done on penetrating </a:t>
            </a:r>
            <a:r>
              <a:rPr lang="en-ZA" baseline="0" dirty="0" err="1" smtClean="0"/>
              <a:t>truncal</a:t>
            </a:r>
            <a:r>
              <a:rPr lang="en-ZA" baseline="0" dirty="0" smtClean="0"/>
              <a:t> trauma.</a:t>
            </a:r>
          </a:p>
          <a:p>
            <a:endParaRPr lang="en-ZA" baseline="0" dirty="0" smtClean="0"/>
          </a:p>
          <a:p>
            <a:r>
              <a:rPr lang="en-ZA" baseline="0" dirty="0" smtClean="0"/>
              <a:t>In order to be eligible to take the examination as a trauma sub-specialist, the candidate must hold a specialist degree and must have trained over a minimum of two years in a level 1 trauma unit....under the supervision of a registered trauma surgeon....and must provide a logbook....as well as a having completed with satisfaction the required level of technical and operative skills...</a:t>
            </a:r>
          </a:p>
          <a:p>
            <a:endParaRPr lang="en-ZA" baseline="0" dirty="0" smtClean="0"/>
          </a:p>
          <a:p>
            <a:r>
              <a:rPr lang="en-ZA" baseline="0" dirty="0" smtClean="0"/>
              <a:t>We examined our first SA trauma sub-specialist a few days ago....on all pertinent aspects of applied anatomy, trauma physiology, </a:t>
            </a:r>
            <a:r>
              <a:rPr lang="en-ZA" baseline="0" dirty="0" err="1" smtClean="0"/>
              <a:t>haemodynamics</a:t>
            </a:r>
            <a:r>
              <a:rPr lang="en-ZA" baseline="0" dirty="0" smtClean="0"/>
              <a:t>, trauma pathology, </a:t>
            </a:r>
            <a:r>
              <a:rPr lang="en-ZA" baseline="0" dirty="0" err="1" smtClean="0"/>
              <a:t>ultrasonography</a:t>
            </a:r>
            <a:r>
              <a:rPr lang="en-ZA" baseline="0" dirty="0" smtClean="0"/>
              <a:t> and non-invasive trauma diagnosis, angiography and trauma radiology.... </a:t>
            </a:r>
          </a:p>
          <a:p>
            <a:endParaRPr lang="en-ZA" baseline="0" dirty="0" smtClean="0"/>
          </a:p>
          <a:p>
            <a:r>
              <a:rPr lang="en-ZA" baseline="0" dirty="0" smtClean="0"/>
              <a:t>We see trauma as a (general) surgical disease which requires general (trauma) surgeons to lead the trauma team. With some formal training in the other trauma disciplines (</a:t>
            </a:r>
            <a:r>
              <a:rPr lang="en-ZA" baseline="0" dirty="0" err="1" smtClean="0"/>
              <a:t>neuro</a:t>
            </a:r>
            <a:r>
              <a:rPr lang="en-ZA" baseline="0" dirty="0" smtClean="0"/>
              <a:t> and </a:t>
            </a:r>
            <a:r>
              <a:rPr lang="en-ZA" baseline="0" dirty="0" err="1" smtClean="0"/>
              <a:t>ortho</a:t>
            </a:r>
            <a:r>
              <a:rPr lang="en-ZA" baseline="0" dirty="0" smtClean="0"/>
              <a:t>)...</a:t>
            </a:r>
          </a:p>
          <a:p>
            <a:endParaRPr lang="en-ZA" baseline="0" dirty="0" smtClean="0"/>
          </a:p>
          <a:p>
            <a:r>
              <a:rPr lang="en-ZA" baseline="0" dirty="0" smtClean="0"/>
              <a:t>And when all that is done....</a:t>
            </a:r>
          </a:p>
        </p:txBody>
      </p:sp>
      <p:sp>
        <p:nvSpPr>
          <p:cNvPr id="4" name="Slide Number Placeholder 3"/>
          <p:cNvSpPr>
            <a:spLocks noGrp="1"/>
          </p:cNvSpPr>
          <p:nvPr>
            <p:ph type="sldNum" sz="quarter" idx="10"/>
          </p:nvPr>
        </p:nvSpPr>
        <p:spPr/>
        <p:txBody>
          <a:bodyPr/>
          <a:lstStyle/>
          <a:p>
            <a:fld id="{168A1641-D74C-4C0A-9CD6-7DD5B1E604C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 challenges remain many</a:t>
            </a:r>
            <a:r>
              <a:rPr lang="en-ZA" baseline="0" dirty="0" smtClean="0"/>
              <a:t>...</a:t>
            </a:r>
          </a:p>
          <a:p>
            <a:endParaRPr lang="en-ZA" baseline="0" dirty="0" smtClean="0"/>
          </a:p>
          <a:p>
            <a:r>
              <a:rPr lang="en-ZA" baseline="0" dirty="0" smtClean="0"/>
              <a:t>We do not have the resources to provide multiple sub-specialties on call....we need to keep the surgeons general...at this time we can not consider further division into specialized emergency surgeons...</a:t>
            </a:r>
          </a:p>
          <a:p>
            <a:endParaRPr lang="en-ZA" baseline="0" dirty="0" smtClean="0"/>
          </a:p>
          <a:p>
            <a:r>
              <a:rPr lang="en-ZA" baseline="0" dirty="0" smtClean="0"/>
              <a:t>We might need to combine emergency surgery and trauma to maintain our operative skills levels....</a:t>
            </a:r>
          </a:p>
          <a:p>
            <a:endParaRPr lang="en-ZA" baseline="0" dirty="0" smtClean="0"/>
          </a:p>
          <a:p>
            <a:r>
              <a:rPr lang="en-ZA" baseline="0" dirty="0" smtClean="0"/>
              <a:t>We accept that the specialty involves after-hours work and that obtaining and maintaining skills requires a lifelong commitment... </a:t>
            </a:r>
          </a:p>
          <a:p>
            <a:endParaRPr lang="en-ZA" baseline="0" dirty="0" smtClean="0"/>
          </a:p>
          <a:p>
            <a:r>
              <a:rPr lang="en-ZA" baseline="0" dirty="0" smtClean="0"/>
              <a:t>We need a cadre of academic and private sub-specialists to provide leadership, training and skills verification so desperately needed</a:t>
            </a:r>
          </a:p>
          <a:p>
            <a:endParaRPr lang="en-ZA" sz="1200" kern="1200" baseline="0" dirty="0" smtClean="0">
              <a:solidFill>
                <a:schemeClr val="tx1"/>
              </a:solidFill>
              <a:latin typeface="+mn-lt"/>
              <a:ea typeface="+mn-ea"/>
              <a:cs typeface="+mn-cs"/>
            </a:endParaRPr>
          </a:p>
          <a:p>
            <a:r>
              <a:rPr lang="en-ZA" sz="1200" kern="1200" baseline="0" dirty="0" smtClean="0">
                <a:solidFill>
                  <a:schemeClr val="tx1"/>
                </a:solidFill>
                <a:latin typeface="+mn-lt"/>
                <a:ea typeface="+mn-ea"/>
                <a:cs typeface="+mn-cs"/>
              </a:rPr>
              <a:t>The push and pull factors will always keep rearranging the countries resources...we hope that trauma surgery will be a pull factor that will retain or attract passionate and dedicated surgeons to South Africa.</a:t>
            </a:r>
          </a:p>
          <a:p>
            <a:endParaRPr lang="en-ZA" sz="1200" kern="1200" baseline="0" dirty="0" smtClean="0">
              <a:solidFill>
                <a:schemeClr val="tx1"/>
              </a:solidFill>
              <a:latin typeface="+mn-lt"/>
              <a:ea typeface="+mn-ea"/>
              <a:cs typeface="+mn-cs"/>
            </a:endParaRPr>
          </a:p>
          <a:p>
            <a:r>
              <a:rPr lang="en-ZA" sz="1200" kern="1200" baseline="0" dirty="0" smtClean="0">
                <a:solidFill>
                  <a:schemeClr val="tx1"/>
                </a:solidFill>
                <a:latin typeface="+mn-lt"/>
                <a:ea typeface="+mn-ea"/>
                <a:cs typeface="+mn-cs"/>
              </a:rPr>
              <a:t>I thank you for your attention.</a:t>
            </a:r>
            <a:r>
              <a:rPr lang="en-ZA" baseline="0" dirty="0" smtClean="0"/>
              <a:t> </a:t>
            </a:r>
            <a:endParaRPr lang="en-ZA" dirty="0" smtClean="0"/>
          </a:p>
          <a:p>
            <a:endParaRPr lang="en-ZA" sz="1200" kern="1200" baseline="0" dirty="0" smtClean="0">
              <a:solidFill>
                <a:schemeClr val="tx1"/>
              </a:solidFill>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168A1641-D74C-4C0A-9CD6-7DD5B1E604C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ZA"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C5F51F-2366-4718-9671-D5D6E5202231}" type="slidenum">
              <a:rPr lang="en-US"/>
              <a:pPr fontAlgn="base">
                <a:spcBef>
                  <a:spcPct val="0"/>
                </a:spcBef>
                <a:spcAft>
                  <a:spcPct val="0"/>
                </a:spcAft>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We are all interconnected in this global village and trauma care knows the same challenges all over the planet...</a:t>
            </a:r>
          </a:p>
          <a:p>
            <a:endParaRPr lang="en-ZA" baseline="0" dirty="0" smtClean="0"/>
          </a:p>
          <a:p>
            <a:r>
              <a:rPr lang="en-ZA" baseline="0" dirty="0" smtClean="0"/>
              <a:t>Donald Trunkey from the US and Ari Lepaniemi from Finland are part of those leaders who share their views internationally....and this IATSIC symposium published in 2008 gives you a superb view of the current situation in the world...and I invite you to read it...</a:t>
            </a:r>
          </a:p>
        </p:txBody>
      </p:sp>
      <p:sp>
        <p:nvSpPr>
          <p:cNvPr id="4" name="Slide Number Placeholder 3"/>
          <p:cNvSpPr>
            <a:spLocks noGrp="1"/>
          </p:cNvSpPr>
          <p:nvPr>
            <p:ph type="sldNum" sz="quarter" idx="10"/>
          </p:nvPr>
        </p:nvSpPr>
        <p:spPr/>
        <p:txBody>
          <a:bodyPr/>
          <a:lstStyle/>
          <a:p>
            <a:fld id="{168A1641-D74C-4C0A-9CD6-7DD5B1E604C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Donald Trunkey summarizes by</a:t>
            </a:r>
            <a:r>
              <a:rPr lang="en-ZA" baseline="0" dirty="0" smtClean="0"/>
              <a:t> saying that... </a:t>
            </a:r>
            <a:r>
              <a:rPr lang="en-ZA" dirty="0" smtClean="0"/>
              <a:t>‘It is clear that trauma care and trauma systems are in their infancy worldwide....’ and that</a:t>
            </a:r>
            <a:r>
              <a:rPr lang="en-ZA" baseline="0" dirty="0" smtClean="0"/>
              <a:t> recruitment of professional resources is not in the interest of any country.....</a:t>
            </a:r>
            <a:endParaRPr lang="en-ZA" dirty="0" smtClean="0"/>
          </a:p>
          <a:p>
            <a:endParaRPr lang="en-ZA" dirty="0" smtClean="0"/>
          </a:p>
          <a:p>
            <a:r>
              <a:rPr lang="en-ZA" dirty="0" smtClean="0"/>
              <a:t>He</a:t>
            </a:r>
            <a:r>
              <a:rPr lang="en-ZA" baseline="0" dirty="0" smtClean="0"/>
              <a:t> says further that..... ‘South Africa has a trauma system; however, it borders on being overwhelmed’.....</a:t>
            </a:r>
          </a:p>
        </p:txBody>
      </p:sp>
      <p:sp>
        <p:nvSpPr>
          <p:cNvPr id="4" name="Slide Number Placeholder 3"/>
          <p:cNvSpPr>
            <a:spLocks noGrp="1"/>
          </p:cNvSpPr>
          <p:nvPr>
            <p:ph type="sldNum" sz="quarter" idx="10"/>
          </p:nvPr>
        </p:nvSpPr>
        <p:spPr/>
        <p:txBody>
          <a:bodyPr/>
          <a:lstStyle/>
          <a:p>
            <a:fld id="{168A1641-D74C-4C0A-9CD6-7DD5B1E604C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aseline="0" dirty="0" smtClean="0"/>
              <a:t>When I left my comfort zone to do my last year of training  as a general surgeon for the Belgian system at the University of Cape Town (12 years ago)….I was amazed by how experienced my colleagues from Groote </a:t>
            </a:r>
            <a:r>
              <a:rPr lang="en-US" baseline="0" dirty="0" err="1" smtClean="0"/>
              <a:t>Schuur</a:t>
            </a:r>
            <a:r>
              <a:rPr lang="en-US" baseline="0" dirty="0" smtClean="0"/>
              <a:t> Hospital were….</a:t>
            </a:r>
          </a:p>
          <a:p>
            <a:pPr>
              <a:spcBef>
                <a:spcPct val="0"/>
              </a:spcBef>
            </a:pPr>
            <a:r>
              <a:rPr lang="en-US" baseline="0" dirty="0" smtClean="0"/>
              <a:t>Most had trained in the ‘Advanced Trauma Life Support course’….most were familiar with the principles of ‘Damage control surgery’ in trauma… most had solid operating skills…and took their academic preparation for the fellowship examination very serious.</a:t>
            </a:r>
          </a:p>
          <a:p>
            <a:pPr>
              <a:spcBef>
                <a:spcPct val="0"/>
              </a:spcBef>
            </a:pPr>
            <a:endParaRPr lang="en-US" baseline="0" dirty="0" smtClean="0"/>
          </a:p>
          <a:p>
            <a:r>
              <a:rPr lang="en-ZA" dirty="0" smtClean="0"/>
              <a:t>In SA</a:t>
            </a:r>
            <a:r>
              <a:rPr lang="en-ZA" baseline="0" dirty="0" smtClean="0"/>
              <a:t>...</a:t>
            </a:r>
            <a:r>
              <a:rPr lang="en-ZA" dirty="0" smtClean="0"/>
              <a:t>the</a:t>
            </a:r>
            <a:r>
              <a:rPr lang="en-ZA" baseline="0" dirty="0" smtClean="0"/>
              <a:t> medical schools (universities)</a:t>
            </a:r>
            <a:r>
              <a:rPr lang="en-ZA" b="1" baseline="0" dirty="0" smtClean="0"/>
              <a:t> teach (</a:t>
            </a:r>
            <a:r>
              <a:rPr lang="en-ZA" baseline="0" dirty="0" smtClean="0"/>
              <a:t>the basic medical degrees), the colleges of medicine </a:t>
            </a:r>
            <a:r>
              <a:rPr lang="en-ZA" b="1" baseline="0" dirty="0" smtClean="0"/>
              <a:t>examine</a:t>
            </a:r>
            <a:r>
              <a:rPr lang="en-ZA" baseline="0" dirty="0" smtClean="0"/>
              <a:t> (for the specialisations and diplomas) and the HPCSA does the </a:t>
            </a:r>
            <a:r>
              <a:rPr lang="en-ZA" b="1" baseline="0" dirty="0" smtClean="0"/>
              <a:t>registration</a:t>
            </a:r>
            <a:r>
              <a:rPr lang="en-ZA" baseline="0" dirty="0" smtClean="0"/>
              <a:t> of all health disciplines... </a:t>
            </a:r>
            <a:endParaRPr lang="en-ZA" dirty="0" smtClean="0"/>
          </a:p>
          <a:p>
            <a:endParaRPr lang="en-ZA" dirty="0" smtClean="0"/>
          </a:p>
          <a:p>
            <a:r>
              <a:rPr lang="en-ZA" dirty="0" smtClean="0"/>
              <a:t>In</a:t>
            </a:r>
            <a:r>
              <a:rPr lang="en-ZA" baseline="0" dirty="0" smtClean="0"/>
              <a:t> SA…first world medical system meets a third world pathology….! And here comes the fundamental value of such a system…</a:t>
            </a:r>
          </a:p>
        </p:txBody>
      </p:sp>
      <p:sp>
        <p:nvSpPr>
          <p:cNvPr id="4" name="Slide Number Placeholder 3"/>
          <p:cNvSpPr>
            <a:spLocks noGrp="1"/>
          </p:cNvSpPr>
          <p:nvPr>
            <p:ph type="sldNum" sz="quarter" idx="10"/>
          </p:nvPr>
        </p:nvSpPr>
        <p:spPr/>
        <p:txBody>
          <a:bodyPr/>
          <a:lstStyle/>
          <a:p>
            <a:fld id="{168A1641-D74C-4C0A-9CD6-7DD5B1E604C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a:t>
            </a:r>
            <a:r>
              <a:rPr lang="en-ZA" baseline="0" dirty="0" smtClean="0"/>
              <a:t> young woman who is suturing a bleeding heart on this picture joined my department 10 years ago when she was fresh out of her community service....she is one of those candidates who always knew that she wanted to become a surgeon...dedicated and hard-working...friendly and compassionate towards her patients...assertive and decisive during her operating procedures...</a:t>
            </a:r>
          </a:p>
          <a:p>
            <a:endParaRPr lang="en-ZA" baseline="0" dirty="0" smtClean="0"/>
          </a:p>
          <a:p>
            <a:r>
              <a:rPr lang="en-ZA" baseline="0" dirty="0" smtClean="0"/>
              <a:t>In the 3 first years after her medical training, she assisted or operated</a:t>
            </a:r>
          </a:p>
          <a:p>
            <a:r>
              <a:rPr lang="en-ZA" baseline="0" dirty="0" smtClean="0"/>
              <a:t>-150 lumps &amp; bumps - 130 sterilizations – 100 tonsillectomies – 100 laparotomies (50 for trauma)- 80 </a:t>
            </a:r>
            <a:r>
              <a:rPr lang="en-ZA" baseline="0" dirty="0" err="1" smtClean="0"/>
              <a:t>gastroscopies</a:t>
            </a:r>
            <a:r>
              <a:rPr lang="en-ZA" baseline="0" dirty="0" smtClean="0"/>
              <a:t>- 70 amputations and hernias, haemorrhoidectomies…</a:t>
            </a:r>
          </a:p>
          <a:p>
            <a:r>
              <a:rPr lang="en-ZA" baseline="0" dirty="0" smtClean="0"/>
              <a:t>In the next three years BEFORE joining  the Cape Town training program, she did 200 trauma laps- 100 acute abdomen laps – 250 hernia repairs- 50 thoracotomies and 10 vascular repairs….</a:t>
            </a:r>
          </a:p>
          <a:p>
            <a:r>
              <a:rPr lang="en-ZA" baseline="0" dirty="0" smtClean="0"/>
              <a:t> </a:t>
            </a:r>
          </a:p>
          <a:p>
            <a:r>
              <a:rPr lang="en-ZA" baseline="0" dirty="0" smtClean="0"/>
              <a:t>…on her first weekend call in my department she performed 9 laparotomies for penetrating trauma...it was still two years before she was to go on the registrar rotation!</a:t>
            </a:r>
          </a:p>
          <a:p>
            <a:r>
              <a:rPr lang="en-ZA" baseline="0" dirty="0" smtClean="0"/>
              <a:t>Today she is the first surgeon to sub-specialize in trauma surgery in the Cape Town program.</a:t>
            </a:r>
          </a:p>
          <a:p>
            <a:endParaRPr lang="en-ZA" baseline="0" dirty="0" smtClean="0"/>
          </a:p>
          <a:p>
            <a:r>
              <a:rPr lang="en-ZA" baseline="0" dirty="0" smtClean="0"/>
              <a:t>Three years ago a visiting Swiss surgeon experienced in 6 month as a visiting surgeon as many procedures in trauma then he would have done in Switzerland in a 65 year career!</a:t>
            </a:r>
            <a:endParaRPr lang="en-ZA" dirty="0" smtClean="0"/>
          </a:p>
          <a:p>
            <a:endParaRPr lang="en-ZA" baseline="0" dirty="0" smtClean="0"/>
          </a:p>
          <a:p>
            <a:endParaRPr lang="en-ZA" dirty="0"/>
          </a:p>
        </p:txBody>
      </p:sp>
      <p:sp>
        <p:nvSpPr>
          <p:cNvPr id="4" name="Slide Number Placeholder 3"/>
          <p:cNvSpPr>
            <a:spLocks noGrp="1"/>
          </p:cNvSpPr>
          <p:nvPr>
            <p:ph type="sldNum" sz="quarter" idx="10"/>
          </p:nvPr>
        </p:nvSpPr>
        <p:spPr/>
        <p:txBody>
          <a:bodyPr/>
          <a:lstStyle/>
          <a:p>
            <a:fld id="{168A1641-D74C-4C0A-9CD6-7DD5B1E604C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South</a:t>
            </a:r>
            <a:r>
              <a:rPr lang="en-ZA" baseline="0" dirty="0" smtClean="0"/>
              <a:t> Africa is the first country worldwide to have a registered ‘sub-specialty certificate in Trauma Surgery’ (Cert trauma Surgery (SA)) since August 2007....and for the first two years the general surgeons working in the field who had gained some recognition amongst their peers...could apply for registration under the ‘grand-father clause’.</a:t>
            </a:r>
          </a:p>
          <a:p>
            <a:endParaRPr lang="en-ZA" baseline="0" dirty="0" smtClean="0"/>
          </a:p>
          <a:p>
            <a:r>
              <a:rPr lang="en-ZA" baseline="0" dirty="0" smtClean="0"/>
              <a:t>By August 2009 the Health Professions Council of South Africa had registered 20 trauma surgeons. These are the ones who dedicate their careers to save and heal....teach and train...manage and lead the cause of trauma surgery in the country.</a:t>
            </a:r>
          </a:p>
          <a:p>
            <a:endParaRPr lang="en-ZA" baseline="0" dirty="0" smtClean="0"/>
          </a:p>
          <a:p>
            <a:r>
              <a:rPr lang="en-ZA" baseline="0" dirty="0" smtClean="0"/>
              <a:t>All this wouldn’t be if it wasn’t for the passion and vision of a few....Professor Lynne Baker, an orthopaedic surgeon from Durban who recognized the value of ATLS and brought the course over to South Africa....Professor Ken </a:t>
            </a:r>
            <a:r>
              <a:rPr lang="en-ZA" baseline="0" dirty="0" err="1" smtClean="0"/>
              <a:t>Boffard</a:t>
            </a:r>
            <a:r>
              <a:rPr lang="en-ZA" baseline="0" dirty="0" smtClean="0"/>
              <a:t>, past national president of ATLS &amp; the SA trauma society, current president of the ISS...who is one of the main driving forces in the SA trauma world...and Professor Jacques </a:t>
            </a:r>
            <a:r>
              <a:rPr lang="en-ZA" baseline="0" dirty="0" err="1" smtClean="0"/>
              <a:t>Goosen</a:t>
            </a:r>
            <a:r>
              <a:rPr lang="en-ZA" baseline="0" dirty="0" smtClean="0"/>
              <a:t>, who published this paper back in 2008….describing  the SA trauma &amp; emergency surgery model</a:t>
            </a:r>
          </a:p>
          <a:p>
            <a:r>
              <a:rPr lang="en-ZA" baseline="0" dirty="0" smtClean="0"/>
              <a:t> </a:t>
            </a:r>
          </a:p>
          <a:p>
            <a:r>
              <a:rPr lang="en-ZA" baseline="0" dirty="0" smtClean="0"/>
              <a:t>My talk today is based on their accurate description and I thank them for their mentorship...</a:t>
            </a:r>
            <a:endParaRPr lang="en-ZA" dirty="0" smtClean="0"/>
          </a:p>
          <a:p>
            <a:endParaRPr lang="en-ZA" dirty="0"/>
          </a:p>
        </p:txBody>
      </p:sp>
      <p:sp>
        <p:nvSpPr>
          <p:cNvPr id="4" name="Slide Number Placeholder 3"/>
          <p:cNvSpPr>
            <a:spLocks noGrp="1"/>
          </p:cNvSpPr>
          <p:nvPr>
            <p:ph type="sldNum" sz="quarter" idx="10"/>
          </p:nvPr>
        </p:nvSpPr>
        <p:spPr/>
        <p:txBody>
          <a:bodyPr/>
          <a:lstStyle/>
          <a:p>
            <a:fld id="{168A1641-D74C-4C0A-9CD6-7DD5B1E604C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…..‘South Africa is a low- to middle- income country that avoided a civil war but replaced a political struggle with criminal violence’….</a:t>
            </a:r>
          </a:p>
          <a:p>
            <a:endParaRPr lang="en-US" baseline="0" dirty="0" smtClean="0"/>
          </a:p>
          <a:p>
            <a:r>
              <a:rPr lang="en-US" baseline="0" dirty="0" smtClean="0"/>
              <a:t>The country has a population of 48 million people, a life expectancy at birth 20 years shorter then in the developed world and a burden of disease championed by HIV/Aids and traumatic injuries both intentional and non-intentional…</a:t>
            </a:r>
          </a:p>
          <a:p>
            <a:endParaRPr lang="en-US" baseline="0" dirty="0" smtClean="0"/>
          </a:p>
          <a:p>
            <a:r>
              <a:rPr lang="en-US" baseline="0" dirty="0" smtClean="0"/>
              <a:t>A few month after the release of Nelson Mandela in 1990, Professor David </a:t>
            </a:r>
            <a:r>
              <a:rPr lang="en-US" baseline="0" dirty="0" err="1" smtClean="0"/>
              <a:t>Muckart</a:t>
            </a:r>
            <a:r>
              <a:rPr lang="en-US" baseline="0" dirty="0" smtClean="0"/>
              <a:t> from Durban spoke already about the ‘malignant epidemic of trauma’…and wished for firearm control and regionalized trauma systems…</a:t>
            </a:r>
          </a:p>
          <a:p>
            <a:endParaRPr lang="en-US" baseline="0" dirty="0" smtClean="0"/>
          </a:p>
          <a:p>
            <a:r>
              <a:rPr lang="en-US" baseline="0" dirty="0" smtClean="0"/>
              <a:t>20 years later we have a more organized ambulance service in the urban areas….and yet the optimum response time gets achieved only 18% of the time…… </a:t>
            </a:r>
          </a:p>
          <a:p>
            <a:r>
              <a:rPr lang="en-US" baseline="0" dirty="0" smtClean="0"/>
              <a:t>Our firearm possessions are regulated….and yet the number of illegal firearms is still out of control….</a:t>
            </a:r>
          </a:p>
          <a:p>
            <a:r>
              <a:rPr lang="en-US" baseline="0" dirty="0" smtClean="0"/>
              <a:t>Alcohol sales are regulated…and yet the large majority of trauma victims are intoxicated</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68A1641-D74C-4C0A-9CD6-7DD5B1E604C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…one in every 15 death (6.7%) is caused by Homicide and violence and one in every 27deaths by Road accidents (3.3%)…</a:t>
            </a:r>
            <a:endParaRPr lang="en-ZA" dirty="0" smtClean="0"/>
          </a:p>
          <a:p>
            <a:pPr>
              <a:spcBef>
                <a:spcPct val="0"/>
              </a:spcBef>
            </a:pPr>
            <a:endParaRPr lang="en-US" dirty="0" smtClean="0"/>
          </a:p>
          <a:p>
            <a:pPr>
              <a:spcBef>
                <a:spcPct val="0"/>
              </a:spcBef>
            </a:pPr>
            <a:r>
              <a:rPr lang="en-US" dirty="0" smtClean="0"/>
              <a:t>We have the second highest violent crime rate in the world after Columbia……</a:t>
            </a:r>
          </a:p>
          <a:p>
            <a:pPr>
              <a:spcBef>
                <a:spcPct val="0"/>
              </a:spcBef>
            </a:pPr>
            <a:endParaRPr lang="en-US" dirty="0" smtClean="0"/>
          </a:p>
          <a:p>
            <a:pPr>
              <a:spcBef>
                <a:spcPct val="0"/>
              </a:spcBef>
            </a:pPr>
            <a:r>
              <a:rPr lang="en-US" dirty="0" smtClean="0"/>
              <a:t>In Cape Town alone, in the last three years 2794 people got murdered by penetrating injuries…..in a country not at war!….by comparison that many people got killed in the Israeli Palestinian conflict over 5 years…. </a:t>
            </a:r>
            <a:endParaRPr lang="en-ZA" dirty="0" smtClean="0"/>
          </a:p>
          <a:p>
            <a:pPr>
              <a:spcBef>
                <a:spcPct val="0"/>
              </a:spcBef>
            </a:pPr>
            <a:r>
              <a:rPr lang="en-US" dirty="0" smtClean="0"/>
              <a:t>55% were killed by a bullet…..58% had a wound to their heart….</a:t>
            </a:r>
            <a:endParaRPr lang="en-ZA" dirty="0" smtClean="0"/>
          </a:p>
        </p:txBody>
      </p:sp>
      <p:sp>
        <p:nvSpPr>
          <p:cNvPr id="4" name="Slide Number Placeholder 3"/>
          <p:cNvSpPr>
            <a:spLocks noGrp="1"/>
          </p:cNvSpPr>
          <p:nvPr>
            <p:ph type="sldNum" sz="quarter" idx="10"/>
          </p:nvPr>
        </p:nvSpPr>
        <p:spPr/>
        <p:txBody>
          <a:bodyPr/>
          <a:lstStyle/>
          <a:p>
            <a:fld id="{FA694189-2E5E-43B9-920E-EA437EC2D796}" type="slidenum">
              <a:rPr lang="en-ZA" smtClean="0"/>
              <a:pPr/>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the world map according to the repartition</a:t>
            </a:r>
            <a:r>
              <a:rPr lang="en-US" baseline="0" dirty="0" smtClean="0"/>
              <a:t> of the 9.6 million physicians….</a:t>
            </a:r>
          </a:p>
          <a:p>
            <a:pPr>
              <a:spcBef>
                <a:spcPct val="0"/>
              </a:spcBef>
            </a:pPr>
            <a:endParaRPr lang="en-US" baseline="0" dirty="0" smtClean="0"/>
          </a:p>
          <a:p>
            <a:r>
              <a:rPr lang="en-US" dirty="0" smtClean="0"/>
              <a:t>SA</a:t>
            </a:r>
            <a:r>
              <a:rPr lang="en-US" baseline="0" dirty="0" smtClean="0"/>
              <a:t> is hobbled by an important shortage of all categories specialists in the public service….and the disparities of income are forcing those working in public to do extra private work…80% of the population benefit from a ‘free access’ public healthcare service that employs roughly 20% of the registered medical practitioners…. </a:t>
            </a:r>
          </a:p>
          <a:p>
            <a:r>
              <a:rPr lang="en-US" baseline="0" dirty="0" smtClean="0"/>
              <a:t>The ‘first world’  SA private sector… looks after 20% of the insured population and employs 80% of the doctors!</a:t>
            </a:r>
          </a:p>
          <a:p>
            <a:pPr>
              <a:spcBef>
                <a:spcPct val="0"/>
              </a:spcBef>
            </a:pPr>
            <a:endParaRPr lang="en-US" baseline="0" dirty="0" smtClean="0"/>
          </a:p>
          <a:p>
            <a:pPr>
              <a:spcBef>
                <a:spcPct val="0"/>
              </a:spcBef>
            </a:pPr>
            <a:r>
              <a:rPr lang="en-US" baseline="0" dirty="0" smtClean="0"/>
              <a:t>Our quotas for historically disadvantaged groups and race are advantaging our black students and yet only few are choosing the financially demanding specialization route…</a:t>
            </a:r>
          </a:p>
          <a:p>
            <a:pPr>
              <a:spcBef>
                <a:spcPct val="0"/>
              </a:spcBef>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ZA" baseline="0" dirty="0" smtClean="0"/>
              <a:t>Thanks to female role-models like Wanda, we are attracting more and more of the largest female medical student population into the surgical careers... Two thirds of my medical officers preparing for a training post in surgery are currently women!....the new challenge will be to marry family needs with trauma surgery.</a:t>
            </a:r>
            <a:endParaRPr lang="en-US" baseline="0" dirty="0" smtClean="0"/>
          </a:p>
          <a:p>
            <a:pPr>
              <a:spcBef>
                <a:spcPct val="0"/>
              </a:spcBef>
            </a:pPr>
            <a:endParaRPr lang="en-US" baseline="0"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7AE2C5-2E08-4D90-9CED-AF9CBEE503BE}"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7CAFA-4839-4C25-94BC-04AA10C99E1B}"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D6892-2E8A-4BEF-8C93-B2A5BDAB9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7CAFA-4839-4C25-94BC-04AA10C99E1B}"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D6892-2E8A-4BEF-8C93-B2A5BDAB9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7CAFA-4839-4C25-94BC-04AA10C99E1B}"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D6892-2E8A-4BEF-8C93-B2A5BDAB9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7CAFA-4839-4C25-94BC-04AA10C99E1B}"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D6892-2E8A-4BEF-8C93-B2A5BDAB9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7CAFA-4839-4C25-94BC-04AA10C99E1B}" type="datetimeFigureOut">
              <a:rPr lang="en-US" smtClean="0"/>
              <a:pPr/>
              <a:t>5/11/2010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D6892-2E8A-4BEF-8C93-B2A5BDAB9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7CAFA-4839-4C25-94BC-04AA10C99E1B}" type="datetimeFigureOut">
              <a:rPr lang="en-US" smtClean="0"/>
              <a:pPr/>
              <a:t>5/11/2010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D6892-2E8A-4BEF-8C93-B2A5BDAB9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7CAFA-4839-4C25-94BC-04AA10C99E1B}" type="datetimeFigureOut">
              <a:rPr lang="en-US" smtClean="0"/>
              <a:pPr/>
              <a:t>5/11/2010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D6892-2E8A-4BEF-8C93-B2A5BDAB9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7CAFA-4839-4C25-94BC-04AA10C99E1B}" type="datetimeFigureOut">
              <a:rPr lang="en-US" smtClean="0"/>
              <a:pPr/>
              <a:t>5/11/2010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D6892-2E8A-4BEF-8C93-B2A5BDAB9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7CAFA-4839-4C25-94BC-04AA10C99E1B}" type="datetimeFigureOut">
              <a:rPr lang="en-US" smtClean="0"/>
              <a:pPr/>
              <a:t>5/11/2010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D6892-2E8A-4BEF-8C93-B2A5BDAB9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7CAFA-4839-4C25-94BC-04AA10C99E1B}" type="datetimeFigureOut">
              <a:rPr lang="en-US" smtClean="0"/>
              <a:pPr/>
              <a:t>5/11/2010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D6892-2E8A-4BEF-8C93-B2A5BDAB9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7CAFA-4839-4C25-94BC-04AA10C99E1B}" type="datetimeFigureOut">
              <a:rPr lang="en-US" smtClean="0"/>
              <a:pPr/>
              <a:t>5/11/2010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D6892-2E8A-4BEF-8C93-B2A5BDAB9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7CAFA-4839-4C25-94BC-04AA10C99E1B}" type="datetimeFigureOut">
              <a:rPr lang="en-US" smtClean="0"/>
              <a:pPr/>
              <a:t>5/11/2010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D6892-2E8A-4BEF-8C93-B2A5BDAB9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642938"/>
            <a:ext cx="9144000" cy="5000625"/>
          </a:xfrm>
          <a:prstGeom prst="rect">
            <a:avLst/>
          </a:prstGeom>
          <a:noFill/>
          <a:ln w="9525">
            <a:noFill/>
            <a:miter lim="800000"/>
            <a:headEnd/>
            <a:tailEnd/>
          </a:ln>
        </p:spPr>
      </p:pic>
      <p:sp>
        <p:nvSpPr>
          <p:cNvPr id="3" name="Title 2"/>
          <p:cNvSpPr>
            <a:spLocks noGrp="1"/>
          </p:cNvSpPr>
          <p:nvPr>
            <p:ph type="title"/>
          </p:nvPr>
        </p:nvSpPr>
        <p:spPr>
          <a:xfrm>
            <a:off x="0" y="5643578"/>
            <a:ext cx="9144000" cy="1214422"/>
          </a:xfrm>
        </p:spPr>
        <p:txBody>
          <a:bodyPr>
            <a:normAutofit/>
          </a:bodyPr>
          <a:lstStyle/>
          <a:p>
            <a:pPr algn="ctr"/>
            <a:r>
              <a:rPr lang="en-ZA" sz="2000" dirty="0" smtClean="0">
                <a:solidFill>
                  <a:schemeClr val="bg1"/>
                </a:solidFill>
              </a:rPr>
              <a:t>TRAINING IN TRAUMA &amp; EMERGENCY SURGERY: THE SOUTH AFRICAN MODEL</a:t>
            </a:r>
            <a:br>
              <a:rPr lang="en-ZA" sz="2000" dirty="0" smtClean="0">
                <a:solidFill>
                  <a:schemeClr val="bg1"/>
                </a:solidFill>
              </a:rPr>
            </a:br>
            <a:r>
              <a:rPr lang="en-ZA" sz="2000" dirty="0" smtClean="0">
                <a:solidFill>
                  <a:schemeClr val="bg1"/>
                </a:solidFill>
              </a:rPr>
              <a:t> </a:t>
            </a:r>
            <a:br>
              <a:rPr lang="en-ZA" sz="2000" dirty="0" smtClean="0">
                <a:solidFill>
                  <a:schemeClr val="bg1"/>
                </a:solidFill>
              </a:rPr>
            </a:br>
            <a:r>
              <a:rPr lang="en-ZA" sz="2000" dirty="0" smtClean="0">
                <a:solidFill>
                  <a:schemeClr val="bg1"/>
                </a:solidFill>
              </a:rPr>
              <a:t>d Allard – South Africa</a:t>
            </a:r>
            <a:endParaRPr lang="en-ZA" dirty="0">
              <a:solidFill>
                <a:schemeClr val="bg1"/>
              </a:solidFill>
            </a:endParaRPr>
          </a:p>
        </p:txBody>
      </p:sp>
      <p:sp>
        <p:nvSpPr>
          <p:cNvPr id="6" name="Text Placeholder 5"/>
          <p:cNvSpPr>
            <a:spLocks noGrp="1"/>
          </p:cNvSpPr>
          <p:nvPr>
            <p:ph type="body" idx="1"/>
          </p:nvPr>
        </p:nvSpPr>
        <p:spPr>
          <a:xfrm>
            <a:off x="285720" y="1"/>
            <a:ext cx="8415342" cy="571480"/>
          </a:xfrm>
        </p:spPr>
        <p:txBody>
          <a:bodyPr/>
          <a:lstStyle/>
          <a:p>
            <a:r>
              <a:rPr lang="en-ZA" dirty="0" smtClean="0">
                <a:solidFill>
                  <a:schemeClr val="bg1"/>
                </a:solidFill>
              </a:rPr>
              <a:t>Education – ESTES 2010</a:t>
            </a:r>
            <a:endParaRPr lang="en-ZA"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srcRect/>
          <a:stretch>
            <a:fillRect/>
          </a:stretch>
        </p:blipFill>
        <p:spPr bwMode="auto">
          <a:xfrm>
            <a:off x="3500430" y="285728"/>
            <a:ext cx="5227059" cy="1014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cstate="print"/>
          <a:srcRect/>
          <a:stretch>
            <a:fillRect/>
          </a:stretch>
        </p:blipFill>
        <p:spPr bwMode="auto">
          <a:xfrm>
            <a:off x="5214942" y="5286388"/>
            <a:ext cx="3357586" cy="1112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88" y="214313"/>
            <a:ext cx="8229600" cy="1357312"/>
          </a:xfrm>
        </p:spPr>
        <p:txBody>
          <a:bodyPr rtlCol="0">
            <a:normAutofit fontScale="90000"/>
          </a:bodyPr>
          <a:lstStyle/>
          <a:p>
            <a:pPr fontAlgn="auto">
              <a:spcAft>
                <a:spcPts val="0"/>
              </a:spcAft>
              <a:defRPr/>
            </a:pPr>
            <a:r>
              <a:rPr lang="en-ZA" sz="2400" dirty="0" smtClean="0">
                <a:solidFill>
                  <a:schemeClr val="bg1"/>
                </a:solidFill>
              </a:rPr>
              <a:t/>
            </a:r>
            <a:br>
              <a:rPr lang="en-ZA" sz="2400" dirty="0" smtClean="0">
                <a:solidFill>
                  <a:schemeClr val="bg1"/>
                </a:solidFill>
              </a:rPr>
            </a:br>
            <a:r>
              <a:rPr lang="en-ZA" sz="2400" dirty="0" smtClean="0">
                <a:solidFill>
                  <a:schemeClr val="bg1"/>
                </a:solidFill>
              </a:rPr>
              <a:t>denisallard@mweb.co.za</a:t>
            </a:r>
            <a:r>
              <a:rPr lang="en-ZA" sz="3600" dirty="0" smtClean="0">
                <a:solidFill>
                  <a:srgbClr val="00B0F0"/>
                </a:solidFill>
              </a:rPr>
              <a:t/>
            </a:r>
            <a:br>
              <a:rPr lang="en-ZA" sz="3600" dirty="0" smtClean="0">
                <a:solidFill>
                  <a:srgbClr val="00B0F0"/>
                </a:solidFill>
              </a:rPr>
            </a:br>
            <a:r>
              <a:rPr lang="en-ZA" sz="2400" dirty="0" smtClean="0">
                <a:solidFill>
                  <a:schemeClr val="bg1"/>
                </a:solidFill>
              </a:rPr>
              <a:t/>
            </a:r>
            <a:br>
              <a:rPr lang="en-ZA" sz="2400" dirty="0" smtClean="0">
                <a:solidFill>
                  <a:schemeClr val="bg1"/>
                </a:solidFill>
              </a:rPr>
            </a:br>
            <a:r>
              <a:rPr lang="en-ZA" sz="2400" dirty="0" smtClean="0">
                <a:solidFill>
                  <a:schemeClr val="bg1"/>
                </a:solidFill>
              </a:rPr>
              <a:t>...see you in Cape Town</a:t>
            </a:r>
            <a:endParaRPr lang="en-ZA" sz="3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357158" y="4143380"/>
            <a:ext cx="8477250"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00033" y="142852"/>
            <a:ext cx="7933535" cy="242889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724005" y="2571744"/>
            <a:ext cx="6032542" cy="35719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500034" y="3571876"/>
            <a:ext cx="7998015" cy="1638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RT IV.jpg"/>
          <p:cNvPicPr>
            <a:picLocks noGrp="1" noChangeAspect="1"/>
          </p:cNvPicPr>
          <p:nvPr>
            <p:ph idx="1"/>
          </p:nvPr>
        </p:nvPicPr>
        <p:blipFill>
          <a:blip r:embed="rId3" cstate="print"/>
          <a:stretch>
            <a:fillRect/>
          </a:stretch>
        </p:blipFill>
        <p:spPr>
          <a:xfrm>
            <a:off x="285720" y="285728"/>
            <a:ext cx="4607751" cy="6143668"/>
          </a:xfrm>
        </p:spPr>
      </p:pic>
      <p:pic>
        <p:nvPicPr>
          <p:cNvPr id="6146" name="Picture 2"/>
          <p:cNvPicPr>
            <a:picLocks noChangeAspect="1" noChangeArrowheads="1"/>
          </p:cNvPicPr>
          <p:nvPr/>
        </p:nvPicPr>
        <p:blipFill>
          <a:blip r:embed="rId4" cstate="print"/>
          <a:srcRect/>
          <a:stretch>
            <a:fillRect/>
          </a:stretch>
        </p:blipFill>
        <p:spPr bwMode="auto">
          <a:xfrm>
            <a:off x="1357290" y="5143512"/>
            <a:ext cx="6536577" cy="107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cstate="print"/>
          <a:srcRect/>
          <a:stretch>
            <a:fillRect/>
          </a:stretch>
        </p:blipFill>
        <p:spPr bwMode="auto">
          <a:xfrm>
            <a:off x="214282" y="3286124"/>
            <a:ext cx="8786842" cy="26985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500174"/>
            <a:ext cx="9144000" cy="4973053"/>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28596" y="285728"/>
            <a:ext cx="8226815" cy="847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ZA"/>
          </a:p>
        </p:txBody>
      </p:sp>
      <p:pic>
        <p:nvPicPr>
          <p:cNvPr id="23557" name="Picture 5" descr="IMG_3132"/>
          <p:cNvPicPr>
            <a:picLocks noGrp="1" noChangeAspect="1" noChangeArrowheads="1"/>
          </p:cNvPicPr>
          <p:nvPr>
            <p:ph idx="4294967295"/>
          </p:nvPr>
        </p:nvPicPr>
        <p:blipFill>
          <a:blip r:embed="rId3" cstate="print"/>
          <a:srcRect/>
          <a:stretch>
            <a:fillRect/>
          </a:stretch>
        </p:blipFill>
        <p:spPr>
          <a:xfrm>
            <a:off x="0" y="0"/>
            <a:ext cx="9144000" cy="6858000"/>
          </a:xfrm>
          <a:noFill/>
          <a:ln/>
        </p:spPr>
      </p:pic>
      <p:sp>
        <p:nvSpPr>
          <p:cNvPr id="4" name="Rectangle 3"/>
          <p:cNvSpPr/>
          <p:nvPr/>
        </p:nvSpPr>
        <p:spPr>
          <a:xfrm rot="1345452">
            <a:off x="357158" y="1785926"/>
            <a:ext cx="8542690" cy="3770263"/>
          </a:xfrm>
          <a:prstGeom prst="rect">
            <a:avLst/>
          </a:prstGeom>
          <a:noFill/>
        </p:spPr>
        <p:txBody>
          <a:bodyPr wrap="square" lIns="91440" tIns="45720" rIns="91440" bIns="45720">
            <a:spAutoFit/>
          </a:bodyPr>
          <a:lstStyle/>
          <a:p>
            <a:pPr algn="ctr"/>
            <a:r>
              <a:rPr lang="en-US" sz="23900" b="1" dirty="0" smtClean="0">
                <a:ln w="10541" cmpd="sng">
                  <a:solidFill>
                    <a:schemeClr val="accent1">
                      <a:shade val="88000"/>
                      <a:satMod val="110000"/>
                    </a:schemeClr>
                  </a:solidFill>
                  <a:prstDash val="solid"/>
                </a:ln>
              </a:rPr>
              <a:t>2794</a:t>
            </a:r>
            <a:endParaRPr lang="en-US" sz="41300" b="1" cap="none" spc="0" dirty="0">
              <a:ln w="10541" cmpd="sng">
                <a:solidFill>
                  <a:schemeClr val="accent1">
                    <a:shade val="88000"/>
                    <a:satMod val="110000"/>
                  </a:schemeClr>
                </a:solidFill>
                <a:prstDash val="solid"/>
              </a:ln>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p:cNvPicPr preferRelativeResize="0">
            <a:picLocks noChangeArrowheads="1"/>
          </p:cNvPicPr>
          <p:nvPr/>
        </p:nvPicPr>
        <p:blipFill>
          <a:blip r:embed="rId3" cstate="print"/>
          <a:srcRect/>
          <a:stretch>
            <a:fillRect/>
          </a:stretch>
        </p:blipFill>
        <p:spPr bwMode="auto">
          <a:xfrm>
            <a:off x="0" y="642938"/>
            <a:ext cx="9144000" cy="5072062"/>
          </a:xfrm>
          <a:prstGeom prst="rect">
            <a:avLst/>
          </a:prstGeom>
          <a:noFill/>
          <a:ln w="9525">
            <a:noFill/>
            <a:miter lim="800000"/>
            <a:headEnd/>
            <a:tailEnd/>
          </a:ln>
        </p:spPr>
      </p:pic>
      <p:sp>
        <p:nvSpPr>
          <p:cNvPr id="3" name="Title 2"/>
          <p:cNvSpPr>
            <a:spLocks noGrp="1"/>
          </p:cNvSpPr>
          <p:nvPr>
            <p:ph type="title"/>
          </p:nvPr>
        </p:nvSpPr>
        <p:spPr>
          <a:xfrm>
            <a:off x="428596" y="5500702"/>
            <a:ext cx="8229600" cy="1143000"/>
          </a:xfrm>
        </p:spPr>
        <p:txBody>
          <a:bodyPr/>
          <a:lstStyle/>
          <a:p>
            <a:r>
              <a:rPr lang="en-ZA" dirty="0" smtClean="0">
                <a:solidFill>
                  <a:schemeClr val="bg1"/>
                </a:solidFill>
              </a:rPr>
              <a:t>physicians</a:t>
            </a:r>
            <a:endParaRPr lang="en-ZA"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TotalTime>
  <Words>1733</Words>
  <Application>Microsoft Office PowerPoint</Application>
  <PresentationFormat>On-screen Show (4:3)</PresentationFormat>
  <Paragraphs>103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TRAINING IN TRAUMA &amp; EMERGENCY SURGERY: THE SOUTH AFRICAN MODEL   d Allard – South Africa</vt:lpstr>
      <vt:lpstr>Slide 2</vt:lpstr>
      <vt:lpstr>Slide 3</vt:lpstr>
      <vt:lpstr>Slide 4</vt:lpstr>
      <vt:lpstr>Slide 5</vt:lpstr>
      <vt:lpstr>Slide 6</vt:lpstr>
      <vt:lpstr>Slide 7</vt:lpstr>
      <vt:lpstr>Slide 8</vt:lpstr>
      <vt:lpstr>physicians</vt:lpstr>
      <vt:lpstr>Slide 10</vt:lpstr>
      <vt:lpstr>Slide 11</vt:lpstr>
      <vt:lpstr> denisallard@mweb.co.za  ...see you in Cape Town</vt:lpstr>
    </vt:vector>
  </TitlesOfParts>
  <Company>Home 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IN TRAUMA AND EMERGENCY SURGERY:  THE SOUTH AFRICAN MODEL</dc:title>
  <dc:creator>S &amp; D</dc:creator>
  <cp:lastModifiedBy>beast</cp:lastModifiedBy>
  <cp:revision>78</cp:revision>
  <dcterms:created xsi:type="dcterms:W3CDTF">2010-04-29T13:46:46Z</dcterms:created>
  <dcterms:modified xsi:type="dcterms:W3CDTF">2010-05-11T16:42:05Z</dcterms:modified>
</cp:coreProperties>
</file>