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9" r:id="rId2"/>
    <p:sldId id="277" r:id="rId3"/>
    <p:sldId id="299" r:id="rId4"/>
    <p:sldId id="269" r:id="rId5"/>
    <p:sldId id="260" r:id="rId6"/>
    <p:sldId id="268" r:id="rId7"/>
    <p:sldId id="270" r:id="rId8"/>
    <p:sldId id="301" r:id="rId9"/>
    <p:sldId id="262" r:id="rId10"/>
    <p:sldId id="295" r:id="rId11"/>
    <p:sldId id="290" r:id="rId12"/>
    <p:sldId id="263" r:id="rId13"/>
    <p:sldId id="272" r:id="rId14"/>
    <p:sldId id="294" r:id="rId15"/>
    <p:sldId id="286" r:id="rId16"/>
    <p:sldId id="298" r:id="rId17"/>
    <p:sldId id="291" r:id="rId18"/>
    <p:sldId id="303" r:id="rId19"/>
    <p:sldId id="302" r:id="rId20"/>
    <p:sldId id="281" r:id="rId21"/>
    <p:sldId id="297"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03" autoAdjust="0"/>
  </p:normalViewPr>
  <p:slideViewPr>
    <p:cSldViewPr>
      <p:cViewPr varScale="1">
        <p:scale>
          <a:sx n="56" d="100"/>
          <a:sy n="56" d="100"/>
        </p:scale>
        <p:origin x="-1733" y="-86"/>
      </p:cViewPr>
      <p:guideLst>
        <p:guide orient="horz" pos="2160"/>
        <p:guide pos="2880"/>
      </p:guideLst>
    </p:cSldViewPr>
  </p:slideViewPr>
  <p:notesTextViewPr>
    <p:cViewPr>
      <p:scale>
        <a:sx n="100" d="100"/>
        <a:sy n="100" d="100"/>
      </p:scale>
      <p:origin x="0" y="648"/>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ZA"/>
  <c:clrMapOvr bg1="lt1" tx1="dk1" bg2="lt2" tx2="dk2" accent1="accent1" accent2="accent2" accent3="accent3" accent4="accent4" accent5="accent5" accent6="accent6" hlink="hlink" folHlink="folHlink"/>
  <c:chart>
    <c:plotArea>
      <c:layout/>
      <c:barChart>
        <c:barDir val="col"/>
        <c:grouping val="clustered"/>
        <c:ser>
          <c:idx val="0"/>
          <c:order val="0"/>
          <c:tx>
            <c:strRef>
              <c:f>Sheet1!$B$1</c:f>
              <c:strCache>
                <c:ptCount val="1"/>
                <c:pt idx="0">
                  <c:v>alive</c:v>
                </c:pt>
              </c:strCache>
            </c:strRef>
          </c:tx>
          <c:cat>
            <c:numRef>
              <c:f>Sheet1!$A$2:$A$12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Sheet1!$B$2:$B$12</c:f>
              <c:numCache>
                <c:formatCode>General</c:formatCode>
                <c:ptCount val="11"/>
                <c:pt idx="0">
                  <c:v>13</c:v>
                </c:pt>
                <c:pt idx="1">
                  <c:v>20</c:v>
                </c:pt>
                <c:pt idx="2">
                  <c:v>6</c:v>
                </c:pt>
                <c:pt idx="3">
                  <c:v>11</c:v>
                </c:pt>
                <c:pt idx="4">
                  <c:v>4</c:v>
                </c:pt>
                <c:pt idx="5">
                  <c:v>11</c:v>
                </c:pt>
                <c:pt idx="6">
                  <c:v>18</c:v>
                </c:pt>
                <c:pt idx="7">
                  <c:v>21</c:v>
                </c:pt>
                <c:pt idx="8">
                  <c:v>28</c:v>
                </c:pt>
                <c:pt idx="9">
                  <c:v>21</c:v>
                </c:pt>
                <c:pt idx="10">
                  <c:v>12</c:v>
                </c:pt>
              </c:numCache>
            </c:numRef>
          </c:val>
        </c:ser>
        <c:ser>
          <c:idx val="1"/>
          <c:order val="1"/>
          <c:tx>
            <c:strRef>
              <c:f>Sheet1!$C$1</c:f>
              <c:strCache>
                <c:ptCount val="1"/>
                <c:pt idx="0">
                  <c:v>dead</c:v>
                </c:pt>
              </c:strCache>
            </c:strRef>
          </c:tx>
          <c:cat>
            <c:numRef>
              <c:f>Sheet1!$A$2:$A$12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Sheet1!$C$2:$C$12</c:f>
              <c:numCache>
                <c:formatCode>General</c:formatCode>
                <c:ptCount val="11"/>
                <c:pt idx="0">
                  <c:v>14</c:v>
                </c:pt>
                <c:pt idx="1">
                  <c:v>10</c:v>
                </c:pt>
                <c:pt idx="2">
                  <c:v>3</c:v>
                </c:pt>
                <c:pt idx="3">
                  <c:v>4</c:v>
                </c:pt>
                <c:pt idx="4">
                  <c:v>2</c:v>
                </c:pt>
                <c:pt idx="5">
                  <c:v>1</c:v>
                </c:pt>
                <c:pt idx="6">
                  <c:v>14</c:v>
                </c:pt>
                <c:pt idx="7">
                  <c:v>12</c:v>
                </c:pt>
                <c:pt idx="8">
                  <c:v>6</c:v>
                </c:pt>
                <c:pt idx="9">
                  <c:v>3</c:v>
                </c:pt>
                <c:pt idx="10">
                  <c:v>2</c:v>
                </c:pt>
              </c:numCache>
            </c:numRef>
          </c:val>
        </c:ser>
        <c:axId val="51115520"/>
        <c:axId val="51117056"/>
      </c:barChart>
      <c:catAx>
        <c:axId val="51115520"/>
        <c:scaling>
          <c:orientation val="minMax"/>
        </c:scaling>
        <c:axPos val="b"/>
        <c:numFmt formatCode="General" sourceLinked="1"/>
        <c:tickLblPos val="nextTo"/>
        <c:crossAx val="51117056"/>
        <c:crosses val="autoZero"/>
        <c:auto val="1"/>
        <c:lblAlgn val="ctr"/>
        <c:lblOffset val="100"/>
      </c:catAx>
      <c:valAx>
        <c:axId val="51117056"/>
        <c:scaling>
          <c:orientation val="minMax"/>
        </c:scaling>
        <c:axPos val="l"/>
        <c:numFmt formatCode="General" sourceLinked="1"/>
        <c:tickLblPos val="nextTo"/>
        <c:crossAx val="51115520"/>
        <c:crosses val="autoZero"/>
        <c:crossBetween val="between"/>
      </c:valAx>
      <c:spPr>
        <a:noFill/>
        <a:ln w="25400">
          <a:noFill/>
        </a:ln>
      </c:spPr>
    </c:plotArea>
    <c:legend>
      <c:legendPos val="r"/>
      <c:layout>
        <c:manualLayout>
          <c:xMode val="edge"/>
          <c:yMode val="edge"/>
          <c:x val="0.21255783999222375"/>
          <c:y val="7.4169850703596121E-2"/>
          <c:w val="0.32139277729172855"/>
          <c:h val="0.26800528417930081"/>
        </c:manualLayout>
      </c:layout>
    </c:legend>
    <c:plotVisOnly val="1"/>
  </c:chart>
  <c:txPr>
    <a:bodyPr/>
    <a:lstStyle/>
    <a:p>
      <a:pPr>
        <a:defRPr sz="1800"/>
      </a:pPr>
      <a:endParaRPr lang="en-US"/>
    </a:p>
  </c:tx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EDCCBF86-1105-4EAF-8371-AF5058E882A6}" type="datetimeFigureOut">
              <a:rPr lang="en-US"/>
              <a:pPr>
                <a:defRPr/>
              </a:pPr>
              <a:t>5/9/2010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894A95D-21E7-4424-B0F4-7E60A5EF915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 am Denis Allard from Luxemburg, working as a trauma surgeon in the townships of Cape Town…</a:t>
            </a:r>
            <a:endParaRPr lang="en-ZA" dirty="0" smtClean="0"/>
          </a:p>
          <a:p>
            <a:pPr>
              <a:spcBef>
                <a:spcPct val="0"/>
              </a:spcBef>
            </a:pPr>
            <a:endParaRPr lang="en-US" dirty="0" smtClean="0"/>
          </a:p>
          <a:p>
            <a:pPr>
              <a:spcBef>
                <a:spcPct val="0"/>
              </a:spcBef>
            </a:pPr>
            <a:r>
              <a:rPr lang="en-US" dirty="0" smtClean="0"/>
              <a:t>I am going to try to give you in 15 minutes a view of the challenges that trauma care faces in South Africa where 30000 health care professionals are trying to facilitate the healing of a nation with more than 48 million people…</a:t>
            </a:r>
            <a:endParaRPr lang="en-ZA" dirty="0" smtClean="0"/>
          </a:p>
          <a:p>
            <a:pPr>
              <a:spcBef>
                <a:spcPct val="0"/>
              </a:spcBef>
            </a:pPr>
            <a:endParaRPr lang="en-US" dirty="0" smtClean="0"/>
          </a:p>
          <a:p>
            <a:pPr>
              <a:spcBef>
                <a:spcPct val="0"/>
              </a:spcBef>
            </a:pPr>
            <a:r>
              <a:rPr lang="en-US" dirty="0" smtClean="0"/>
              <a:t>…and we’re trying to examine what can be relevant to your own practice as Trauma &amp; Emergency care practitioners here in Europe…</a:t>
            </a:r>
            <a:endParaRPr lang="en-ZA" dirty="0" smtClean="0"/>
          </a:p>
          <a:p>
            <a:pPr>
              <a:spcBef>
                <a:spcPct val="0"/>
              </a:spcBef>
            </a:pPr>
            <a:endParaRPr lang="en-US" dirty="0"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B130F3-B236-419F-8EF0-BDACFA9802BD}"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my department with 80 beds, 2 senior surgeons heading a team of 8 doctors in training and 6 interns:</a:t>
            </a:r>
          </a:p>
          <a:p>
            <a:pPr>
              <a:spcBef>
                <a:spcPct val="0"/>
              </a:spcBef>
            </a:pPr>
            <a:endParaRPr lang="en-US" dirty="0" smtClean="0"/>
          </a:p>
          <a:p>
            <a:pPr>
              <a:spcBef>
                <a:spcPct val="0"/>
              </a:spcBef>
            </a:pPr>
            <a:r>
              <a:rPr lang="en-US" dirty="0" smtClean="0"/>
              <a:t>…450 patients get hospitalized every month of which 250 will get a surgical procedure….25 needing a </a:t>
            </a:r>
            <a:r>
              <a:rPr lang="en-US" dirty="0" err="1" smtClean="0"/>
              <a:t>laparotomy</a:t>
            </a:r>
            <a:r>
              <a:rPr lang="en-US" dirty="0" smtClean="0"/>
              <a:t> or a </a:t>
            </a:r>
            <a:r>
              <a:rPr lang="en-US" dirty="0" err="1" smtClean="0"/>
              <a:t>thoracotomy</a:t>
            </a:r>
            <a:r>
              <a:rPr lang="en-US" dirty="0" smtClean="0"/>
              <a:t> for trauma…</a:t>
            </a:r>
          </a:p>
          <a:p>
            <a:pPr>
              <a:spcBef>
                <a:spcPct val="0"/>
              </a:spcBef>
            </a:pPr>
            <a:endParaRPr lang="en-US" dirty="0" smtClean="0"/>
          </a:p>
          <a:p>
            <a:pPr>
              <a:spcBef>
                <a:spcPct val="0"/>
              </a:spcBef>
            </a:pPr>
            <a:r>
              <a:rPr lang="en-US" dirty="0" smtClean="0"/>
              <a:t>A medical officer before getting into a specialization post will have done in my department over 100 trauma </a:t>
            </a:r>
            <a:r>
              <a:rPr lang="en-US" dirty="0" err="1" smtClean="0"/>
              <a:t>laparotomies</a:t>
            </a:r>
            <a:r>
              <a:rPr lang="en-US" dirty="0" smtClean="0"/>
              <a:t> and over a dozen </a:t>
            </a:r>
            <a:r>
              <a:rPr lang="en-US" dirty="0" err="1" smtClean="0"/>
              <a:t>thoracotomies</a:t>
            </a:r>
            <a:r>
              <a:rPr lang="en-US" dirty="0" smtClean="0"/>
              <a:t> on top of the 100 amputations and sepsis surgery…</a:t>
            </a:r>
            <a:endParaRPr lang="en-ZA"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C36E0E-1A51-44BB-AC2D-A1F5DD63FBFC}"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To deliver basic trauma care, one does not need to be a trauma surgeon….by training courses and medical education one will spread the common language of trauma care!</a:t>
            </a:r>
            <a:endParaRPr lang="en-ZA" dirty="0" smtClean="0"/>
          </a:p>
          <a:p>
            <a:pPr>
              <a:spcBef>
                <a:spcPct val="0"/>
              </a:spcBef>
            </a:pPr>
            <a:endParaRPr lang="en-US" dirty="0" smtClean="0"/>
          </a:p>
          <a:p>
            <a:pPr>
              <a:spcBef>
                <a:spcPct val="0"/>
              </a:spcBef>
            </a:pPr>
            <a:r>
              <a:rPr lang="en-US" dirty="0" smtClean="0"/>
              <a:t>Bedside teaching, operating room teaching and basic surgical skills courses are all part of a teaching culture in South Africa</a:t>
            </a:r>
          </a:p>
          <a:p>
            <a:pPr>
              <a:spcBef>
                <a:spcPct val="0"/>
              </a:spcBef>
            </a:pPr>
            <a:endParaRPr lang="en-US" dirty="0" smtClean="0"/>
          </a:p>
          <a:p>
            <a:pPr>
              <a:spcBef>
                <a:spcPct val="0"/>
              </a:spcBef>
            </a:pPr>
            <a:r>
              <a:rPr lang="en-US" dirty="0" smtClean="0"/>
              <a:t>Over 10,000 doctors were instructed in the 683 ATLS courses that were held in SA since 1992….and they are rendering the initial care of the trauma patient as good as possible…</a:t>
            </a:r>
            <a:endParaRPr lang="en-ZA" dirty="0" smtClean="0"/>
          </a:p>
          <a:p>
            <a:pPr>
              <a:spcBef>
                <a:spcPct val="0"/>
              </a:spcBef>
            </a:pPr>
            <a:endParaRPr lang="en-US" dirty="0" smtClean="0"/>
          </a:p>
          <a:p>
            <a:pPr>
              <a:spcBef>
                <a:spcPct val="0"/>
              </a:spcBef>
            </a:pPr>
            <a:r>
              <a:rPr lang="en-US" dirty="0" smtClean="0"/>
              <a:t>450 surgeons-in-training were taught in the 25 Definitive Surgical Trauma Care courses held since 2000.</a:t>
            </a:r>
            <a:endParaRPr lang="en-ZA" dirty="0" smtClean="0"/>
          </a:p>
          <a:p>
            <a:pPr>
              <a:spcBef>
                <a:spcPct val="0"/>
              </a:spcBef>
            </a:pPr>
            <a:r>
              <a:rPr lang="en-US" dirty="0" smtClean="0"/>
              <a:t>Trauma surgery is the youngest official sub-specialty and we were examining our first trauma surgeon by a college exam earlier last week.</a:t>
            </a:r>
            <a:endParaRPr lang="en-ZA" dirty="0" smtClean="0"/>
          </a:p>
          <a:p>
            <a:pPr>
              <a:spcBef>
                <a:spcPct val="0"/>
              </a:spcBef>
            </a:pPr>
            <a:endParaRPr lang="en-US" dirty="0" smtClean="0"/>
          </a:p>
          <a:p>
            <a:pPr>
              <a:spcBef>
                <a:spcPct val="0"/>
              </a:spcBef>
            </a:pPr>
            <a:r>
              <a:rPr lang="en-US" dirty="0" smtClean="0"/>
              <a:t>So the second ‘take-home message’ would be ‘train and teach the manpower of the future’….</a:t>
            </a:r>
            <a:endParaRPr lang="en-ZA"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863120-E46A-4A06-8D32-C7371F9A7DBC}"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Road traffic accidents worldwide in 2001 caused just under a million (984.000 thousand) deaths. </a:t>
            </a:r>
            <a:endParaRPr lang="en-ZA" dirty="0" smtClean="0"/>
          </a:p>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50F68E-65A3-4766-A048-7D5B951EAA8A}"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spcBef>
                <a:spcPct val="0"/>
              </a:spcBef>
            </a:pPr>
            <a:r>
              <a:rPr lang="en-GB" dirty="0" smtClean="0"/>
              <a:t>The distances in Africa are great and to place the emergency services strategically remains a challenge....</a:t>
            </a:r>
          </a:p>
          <a:p>
            <a:pPr>
              <a:lnSpc>
                <a:spcPct val="90000"/>
              </a:lnSpc>
              <a:spcBef>
                <a:spcPct val="0"/>
              </a:spcBef>
            </a:pPr>
            <a:endParaRPr lang="en-GB" dirty="0" smtClean="0"/>
          </a:p>
          <a:p>
            <a:pPr>
              <a:lnSpc>
                <a:spcPct val="90000"/>
              </a:lnSpc>
              <a:spcBef>
                <a:spcPct val="0"/>
              </a:spcBef>
            </a:pPr>
            <a:r>
              <a:rPr lang="en-GB" dirty="0" smtClean="0"/>
              <a:t>In Cape Town, 3.12 million people are calling 1000 times the emergency number over a weekend day!....the pre-hospital system has 70 vehicles and 1 helicopter to respond to those emergency calls....</a:t>
            </a:r>
          </a:p>
          <a:p>
            <a:pPr>
              <a:lnSpc>
                <a:spcPct val="90000"/>
              </a:lnSpc>
              <a:spcBef>
                <a:spcPct val="0"/>
              </a:spcBef>
            </a:pPr>
            <a:endParaRPr lang="en-GB" dirty="0" smtClean="0"/>
          </a:p>
          <a:p>
            <a:pPr>
              <a:lnSpc>
                <a:spcPct val="90000"/>
              </a:lnSpc>
              <a:spcBef>
                <a:spcPct val="0"/>
              </a:spcBef>
            </a:pPr>
            <a:r>
              <a:rPr lang="en-GB" dirty="0" smtClean="0"/>
              <a:t>The response time is under the acceptable 15 minutes limit.....only 18% of the time on average</a:t>
            </a:r>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3552B3-57F4-4983-8A77-7CDE5EE599DE}"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dirty="0" smtClean="0"/>
              <a:t>SA has over 300 hospitals and clinics, 20 trauma surgeons and many surgeons who deal with trauma on a regular basis….in the regional and district hospitals of the country….</a:t>
            </a:r>
          </a:p>
          <a:p>
            <a:pPr>
              <a:spcBef>
                <a:spcPct val="0"/>
              </a:spcBef>
            </a:pPr>
            <a:endParaRPr lang="en-ZA" dirty="0" smtClean="0"/>
          </a:p>
          <a:p>
            <a:pPr>
              <a:spcBef>
                <a:spcPct val="0"/>
              </a:spcBef>
            </a:pPr>
            <a:r>
              <a:rPr lang="en-ZA" dirty="0" smtClean="0"/>
              <a:t>We know today that community trauma centres, who can do the initial resuscitation and often in penetrating trauma the definitive care, can take off the load of the major trauma centres and improve time to definitive care and overall outcome and complications… </a:t>
            </a:r>
          </a:p>
          <a:p>
            <a:pPr>
              <a:spcBef>
                <a:spcPct val="0"/>
              </a:spcBef>
            </a:pPr>
            <a:endParaRPr lang="en-ZA" dirty="0" smtClean="0"/>
          </a:p>
          <a:p>
            <a:pPr>
              <a:spcBef>
                <a:spcPct val="0"/>
              </a:spcBef>
            </a:pPr>
            <a:r>
              <a:rPr lang="en-ZA" dirty="0" smtClean="0"/>
              <a:t>By applying ‘triage’ principles you will improve patient flow at all levels and these must be reapplied along the whole chain of trauma care....</a:t>
            </a:r>
          </a:p>
          <a:p>
            <a:pPr>
              <a:spcBef>
                <a:spcPct val="0"/>
              </a:spcBef>
            </a:pPr>
            <a:endParaRPr lang="en-ZA" dirty="0"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EB2190-6802-4953-A449-4F2ECD27BE52}"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dirty="0" smtClean="0"/>
              <a:t>Trauma in SA deals with a lot of potentially severe and often relatively benign conditions like penetrating thoracic trauma...and dealing with 83 patients like that every month made us become very pragmatic and practical...</a:t>
            </a:r>
          </a:p>
          <a:p>
            <a:pPr>
              <a:spcBef>
                <a:spcPct val="0"/>
              </a:spcBef>
            </a:pPr>
            <a:endParaRPr lang="en-ZA" dirty="0" smtClean="0"/>
          </a:p>
          <a:p>
            <a:pPr>
              <a:spcBef>
                <a:spcPct val="0"/>
              </a:spcBef>
            </a:pPr>
            <a:r>
              <a:rPr lang="en-ZA" dirty="0" smtClean="0"/>
              <a:t>These three patients have their ‘Heimlich-valve’ portable drain hanging around their shoulder and they are walking in order to re-expand their lungs...</a:t>
            </a:r>
          </a:p>
          <a:p>
            <a:pPr>
              <a:spcBef>
                <a:spcPct val="0"/>
              </a:spcBef>
            </a:pPr>
            <a:endParaRPr lang="en-ZA" dirty="0" smtClean="0"/>
          </a:p>
          <a:p>
            <a:pPr>
              <a:spcBef>
                <a:spcPct val="0"/>
              </a:spcBef>
            </a:pPr>
            <a:r>
              <a:rPr lang="en-ZA" dirty="0" smtClean="0"/>
              <a:t>We are removing chest drains after a minimum of twelve hours...on average these patients are staying for two to three days....</a:t>
            </a:r>
          </a:p>
          <a:p>
            <a:pPr>
              <a:spcBef>
                <a:spcPct val="0"/>
              </a:spcBef>
            </a:pPr>
            <a:endParaRPr lang="en-ZA"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116570-C974-4B31-B803-BE66639711D2}"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dirty="0" smtClean="0"/>
              <a:t>Over the last ten years 236 patients with a wound to the heart got operated at our trauma centre where there is no blood bank and no angiography or after hour CT scan…..</a:t>
            </a:r>
          </a:p>
          <a:p>
            <a:pPr>
              <a:spcBef>
                <a:spcPct val="0"/>
              </a:spcBef>
            </a:pPr>
            <a:endParaRPr lang="en-ZA" dirty="0" smtClean="0"/>
          </a:p>
          <a:p>
            <a:pPr>
              <a:spcBef>
                <a:spcPct val="0"/>
              </a:spcBef>
            </a:pPr>
            <a:r>
              <a:rPr lang="en-ZA" dirty="0" smtClean="0"/>
              <a:t>…and thanks to rapid interventions, the recent use of FAST and more rapid access to theatre overall 70% survived......</a:t>
            </a:r>
          </a:p>
          <a:p>
            <a:pPr>
              <a:spcBef>
                <a:spcPct val="0"/>
              </a:spcBef>
            </a:pPr>
            <a:endParaRPr lang="en-ZA" dirty="0" smtClean="0"/>
          </a:p>
          <a:p>
            <a:pPr>
              <a:spcBef>
                <a:spcPct val="0"/>
              </a:spcBef>
            </a:pPr>
            <a:r>
              <a:rPr lang="en-ZA" dirty="0" smtClean="0"/>
              <a:t>Third ‘take-home message’ .....’good outcome depends on rapid access to definitive care’</a:t>
            </a:r>
          </a:p>
          <a:p>
            <a:pPr>
              <a:spcBef>
                <a:spcPct val="0"/>
              </a:spcBef>
            </a:pPr>
            <a:endParaRPr lang="en-ZA"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B8EB87-CC41-4D41-8506-18190271DB3A}"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469900" indent="-469900" fontAlgn="auto">
              <a:lnSpc>
                <a:spcPct val="80000"/>
              </a:lnSpc>
              <a:spcBef>
                <a:spcPts val="0"/>
              </a:spcBef>
              <a:spcAft>
                <a:spcPts val="0"/>
              </a:spcAft>
              <a:defRPr/>
            </a:pPr>
            <a:r>
              <a:rPr lang="en-US" sz="1800" dirty="0" smtClean="0"/>
              <a:t>Advanced trauma care of today means ‘understanding the physiology’…</a:t>
            </a:r>
          </a:p>
          <a:p>
            <a:pPr marL="469900" indent="-469900" fontAlgn="auto">
              <a:lnSpc>
                <a:spcPct val="80000"/>
              </a:lnSpc>
              <a:spcBef>
                <a:spcPts val="0"/>
              </a:spcBef>
              <a:spcAft>
                <a:spcPts val="0"/>
              </a:spcAft>
              <a:defRPr/>
            </a:pPr>
            <a:endParaRPr lang="en-US" sz="1800" dirty="0" smtClean="0"/>
          </a:p>
          <a:p>
            <a:pPr marL="469900" indent="-469900" fontAlgn="auto">
              <a:lnSpc>
                <a:spcPct val="80000"/>
              </a:lnSpc>
              <a:spcBef>
                <a:spcPts val="0"/>
              </a:spcBef>
              <a:spcAft>
                <a:spcPts val="0"/>
              </a:spcAft>
              <a:defRPr/>
            </a:pPr>
            <a:r>
              <a:rPr lang="en-US" sz="1800" dirty="0" smtClean="0"/>
              <a:t>…and all the recent advances in </a:t>
            </a:r>
            <a:r>
              <a:rPr lang="en-US" sz="1600" dirty="0" smtClean="0"/>
              <a:t>Fluid resuscitation – acute traumatic coagulopathy - Damage control surgery - Prevention of sepsis – and critical care</a:t>
            </a:r>
          </a:p>
          <a:p>
            <a:pPr marL="469900" indent="-469900" fontAlgn="auto">
              <a:lnSpc>
                <a:spcPct val="80000"/>
              </a:lnSpc>
              <a:spcBef>
                <a:spcPts val="0"/>
              </a:spcBef>
              <a:spcAft>
                <a:spcPts val="0"/>
              </a:spcAft>
              <a:defRPr/>
            </a:pPr>
            <a:r>
              <a:rPr lang="en-US" sz="1600" dirty="0" smtClean="0"/>
              <a:t> are making good outcomes achievable..</a:t>
            </a:r>
          </a:p>
          <a:p>
            <a:pPr marL="469900" indent="-469900" fontAlgn="auto">
              <a:lnSpc>
                <a:spcPct val="80000"/>
              </a:lnSpc>
              <a:spcBef>
                <a:spcPts val="0"/>
              </a:spcBef>
              <a:spcAft>
                <a:spcPts val="0"/>
              </a:spcAft>
              <a:defRPr/>
            </a:pPr>
            <a:endParaRPr lang="en-US" sz="1600" dirty="0" smtClean="0"/>
          </a:p>
          <a:p>
            <a:pPr marL="469900" indent="-469900" fontAlgn="auto">
              <a:lnSpc>
                <a:spcPct val="80000"/>
              </a:lnSpc>
              <a:spcBef>
                <a:spcPts val="0"/>
              </a:spcBef>
              <a:spcAft>
                <a:spcPts val="0"/>
              </a:spcAft>
              <a:defRPr/>
            </a:pPr>
            <a:r>
              <a:rPr lang="en-US" sz="1600" dirty="0" smtClean="0"/>
              <a:t>We are achieving 96% survival rates in GSW and Stab </a:t>
            </a:r>
            <a:r>
              <a:rPr lang="en-US" sz="1600" dirty="0" err="1" smtClean="0"/>
              <a:t>laparotomies</a:t>
            </a:r>
            <a:r>
              <a:rPr lang="en-US" sz="1600" baseline="0" dirty="0" smtClean="0"/>
              <a:t> in a regional trauma center…</a:t>
            </a:r>
            <a:endParaRPr lang="en-US" sz="1600" dirty="0" smtClean="0"/>
          </a:p>
          <a:p>
            <a:pPr marL="469900" indent="-469900" fontAlgn="auto">
              <a:lnSpc>
                <a:spcPct val="80000"/>
              </a:lnSpc>
              <a:spcBef>
                <a:spcPts val="0"/>
              </a:spcBef>
              <a:spcAft>
                <a:spcPts val="0"/>
              </a:spcAft>
              <a:defRPr/>
            </a:pPr>
            <a:endParaRPr lang="en-ZA" dirty="0" smtClean="0"/>
          </a:p>
          <a:p>
            <a:pPr fontAlgn="auto">
              <a:spcBef>
                <a:spcPts val="0"/>
              </a:spcBef>
              <a:spcAft>
                <a:spcPts val="0"/>
              </a:spcAft>
              <a:defRPr/>
            </a:pPr>
            <a:r>
              <a:rPr lang="en-ZA" dirty="0" smtClean="0"/>
              <a:t>Take home message  ‘The trauma surgeon of today is not operating on the anatomy but on the physiology of the patient’</a:t>
            </a:r>
            <a:endParaRPr lang="en-ZA" dirty="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1B6509-D1AE-47BD-8E33-0FAEB5D03649}"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‘Clinical audits and research are important tools in surgery’...</a:t>
            </a:r>
          </a:p>
          <a:p>
            <a:endParaRPr lang="en-ZA" dirty="0" smtClean="0"/>
          </a:p>
          <a:p>
            <a:r>
              <a:rPr lang="en-ZA" dirty="0" smtClean="0"/>
              <a:t>My</a:t>
            </a:r>
            <a:r>
              <a:rPr lang="en-ZA" baseline="0" dirty="0" smtClean="0"/>
              <a:t> colleagues from the Cape Town University have extensively published their audits and series and have made the surgical world a richer place....</a:t>
            </a:r>
          </a:p>
          <a:p>
            <a:endParaRPr lang="en-ZA" baseline="0" dirty="0" smtClean="0"/>
          </a:p>
          <a:p>
            <a:r>
              <a:rPr lang="en-ZA" baseline="0" dirty="0" smtClean="0"/>
              <a:t>The major trauma units must publish on top of the service delivery...</a:t>
            </a:r>
            <a:endParaRPr lang="en-ZA" dirty="0"/>
          </a:p>
        </p:txBody>
      </p:sp>
      <p:sp>
        <p:nvSpPr>
          <p:cNvPr id="4" name="Slide Number Placeholder 3"/>
          <p:cNvSpPr>
            <a:spLocks noGrp="1"/>
          </p:cNvSpPr>
          <p:nvPr>
            <p:ph type="sldNum" sz="quarter" idx="10"/>
          </p:nvPr>
        </p:nvSpPr>
        <p:spPr/>
        <p:txBody>
          <a:bodyPr/>
          <a:lstStyle/>
          <a:p>
            <a:pPr>
              <a:defRPr/>
            </a:pPr>
            <a:fld id="{0894A95D-21E7-4424-B0F4-7E60A5EF9153}"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sz="1200" kern="1200" baseline="0" dirty="0" smtClean="0">
                <a:solidFill>
                  <a:schemeClr val="tx1"/>
                </a:solidFill>
                <a:latin typeface="+mn-lt"/>
                <a:ea typeface="+mn-ea"/>
                <a:cs typeface="+mn-cs"/>
              </a:rPr>
              <a:t>This is an excellent paper from our Durban colleagues that overviewed how in the setting of limited resources and an overwhelming volume of trauma, selective conservatism as a surgical philosophy took root and has profoundly influenced the way the world manages trauma.</a:t>
            </a:r>
          </a:p>
          <a:p>
            <a:endParaRPr lang="en-ZA" sz="1200" kern="1200" baseline="0" dirty="0" smtClean="0">
              <a:solidFill>
                <a:schemeClr val="tx1"/>
              </a:solidFill>
              <a:latin typeface="+mn-lt"/>
              <a:ea typeface="+mn-ea"/>
              <a:cs typeface="+mn-cs"/>
            </a:endParaRPr>
          </a:p>
          <a:p>
            <a:r>
              <a:rPr lang="en-ZA" sz="1200" kern="1200" baseline="0" dirty="0" smtClean="0">
                <a:solidFill>
                  <a:schemeClr val="tx1"/>
                </a:solidFill>
                <a:latin typeface="+mn-lt"/>
                <a:ea typeface="+mn-ea"/>
                <a:cs typeface="+mn-cs"/>
              </a:rPr>
              <a:t>So take home message: ‘remain conservative whenever possible’</a:t>
            </a:r>
            <a:endParaRPr lang="en-ZA" dirty="0"/>
          </a:p>
        </p:txBody>
      </p:sp>
      <p:sp>
        <p:nvSpPr>
          <p:cNvPr id="4" name="Slide Number Placeholder 3"/>
          <p:cNvSpPr>
            <a:spLocks noGrp="1"/>
          </p:cNvSpPr>
          <p:nvPr>
            <p:ph type="sldNum" sz="quarter" idx="10"/>
          </p:nvPr>
        </p:nvSpPr>
        <p:spPr/>
        <p:txBody>
          <a:bodyPr/>
          <a:lstStyle/>
          <a:p>
            <a:pPr>
              <a:defRPr/>
            </a:pPr>
            <a:fld id="{0894A95D-21E7-4424-B0F4-7E60A5EF9153}"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South Africa is the 27th biggest economy in the world and it accounts for almost 25% of the GDP of the entire African continent….</a:t>
            </a:r>
            <a:endParaRPr lang="en-ZA" dirty="0" smtClean="0"/>
          </a:p>
          <a:p>
            <a:pPr>
              <a:spcBef>
                <a:spcPct val="0"/>
              </a:spcBef>
            </a:pPr>
            <a:r>
              <a:rPr lang="en-US" dirty="0" smtClean="0"/>
              <a:t> </a:t>
            </a:r>
            <a:endParaRPr lang="en-ZA" dirty="0" smtClean="0"/>
          </a:p>
          <a:p>
            <a:pPr>
              <a:spcBef>
                <a:spcPct val="0"/>
              </a:spcBef>
            </a:pPr>
            <a:r>
              <a:rPr lang="en-US" dirty="0" smtClean="0"/>
              <a:t>….it has the youngest Constitution in the world and more than 50000 people are moving every single month from the townships into the suburbs of the country…</a:t>
            </a:r>
            <a:endParaRPr lang="en-ZA" dirty="0" smtClean="0"/>
          </a:p>
          <a:p>
            <a:pPr>
              <a:spcBef>
                <a:spcPct val="0"/>
              </a:spcBef>
            </a:pPr>
            <a:r>
              <a:rPr lang="en-US" dirty="0" smtClean="0"/>
              <a:t> </a:t>
            </a:r>
            <a:endParaRPr lang="en-ZA" dirty="0" smtClean="0"/>
          </a:p>
          <a:p>
            <a:pPr>
              <a:spcBef>
                <a:spcPct val="0"/>
              </a:spcBef>
            </a:pPr>
            <a:r>
              <a:rPr lang="en-US" dirty="0" smtClean="0"/>
              <a:t>…the beautiful peninsula around Cape Town has the fifth-best blue sky in the world and we are going to be the second nation ever to have hosted the rugby, cricket and soccer world cup….</a:t>
            </a:r>
            <a:endParaRPr lang="en-ZA" dirty="0" smtClean="0"/>
          </a:p>
          <a:p>
            <a:pPr>
              <a:spcBef>
                <a:spcPct val="0"/>
              </a:spcBef>
            </a:pPr>
            <a:r>
              <a:rPr lang="en-US" dirty="0" smtClean="0"/>
              <a:t> </a:t>
            </a:r>
            <a:endParaRPr lang="en-ZA" dirty="0" smtClean="0"/>
          </a:p>
          <a:p>
            <a:pPr>
              <a:spcBef>
                <a:spcPct val="0"/>
              </a:spcBef>
            </a:pPr>
            <a:r>
              <a:rPr lang="en-US" dirty="0" smtClean="0"/>
              <a:t>…..South Africans really have a lot to be grateful for….And yet the challenges are many and they are real…..</a:t>
            </a:r>
          </a:p>
          <a:p>
            <a:pPr>
              <a:spcBef>
                <a:spcPct val="0"/>
              </a:spcBef>
            </a:pPr>
            <a:endParaRPr lang="en-US" dirty="0" smtClean="0"/>
          </a:p>
          <a:p>
            <a:pPr>
              <a:spcBef>
                <a:spcPct val="0"/>
              </a:spcBef>
            </a:pPr>
            <a:r>
              <a:rPr lang="en-US" dirty="0" smtClean="0"/>
              <a:t>A Black South African today will have a life expectancy 20 years shorter then in the developed world…..the socio-economic gap remains large and fuels a high crime rate….</a:t>
            </a:r>
            <a:endParaRPr lang="en-ZA" dirty="0"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936E61-018C-4515-A22A-A554B892F8C1}"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dirty="0" smtClean="0"/>
              <a:t>In conclusion dear colleagues </a:t>
            </a:r>
          </a:p>
          <a:p>
            <a:pPr>
              <a:spcBef>
                <a:spcPct val="0"/>
              </a:spcBef>
            </a:pPr>
            <a:r>
              <a:rPr lang="en-US" dirty="0" smtClean="0"/>
              <a:t>1 ’be passionate and positive about what you can achieve in your profession’. You will </a:t>
            </a:r>
            <a:r>
              <a:rPr lang="en-ZA" dirty="0" smtClean="0"/>
              <a:t>be a happier human for it!</a:t>
            </a:r>
          </a:p>
          <a:p>
            <a:pPr>
              <a:spcBef>
                <a:spcPct val="0"/>
              </a:spcBef>
            </a:pPr>
            <a:endParaRPr lang="en-ZA" dirty="0" smtClean="0"/>
          </a:p>
          <a:p>
            <a:pPr>
              <a:spcBef>
                <a:spcPct val="0"/>
              </a:spcBef>
            </a:pPr>
            <a:r>
              <a:rPr lang="en-ZA" dirty="0" smtClean="0"/>
              <a:t>2 </a:t>
            </a:r>
            <a:r>
              <a:rPr lang="en-US" dirty="0" smtClean="0"/>
              <a:t>‘train and teach the manpower of the future’</a:t>
            </a:r>
          </a:p>
          <a:p>
            <a:pPr>
              <a:spcBef>
                <a:spcPct val="0"/>
              </a:spcBef>
            </a:pPr>
            <a:endParaRPr lang="en-ZA" dirty="0" smtClean="0"/>
          </a:p>
          <a:p>
            <a:pPr>
              <a:spcBef>
                <a:spcPct val="0"/>
              </a:spcBef>
            </a:pPr>
            <a:r>
              <a:rPr lang="en-US" dirty="0" smtClean="0"/>
              <a:t>3 </a:t>
            </a:r>
            <a:r>
              <a:rPr lang="en-ZA" dirty="0" smtClean="0"/>
              <a:t>’Good outcome depends on rapid access to definitive care’ </a:t>
            </a:r>
          </a:p>
          <a:p>
            <a:pPr>
              <a:spcBef>
                <a:spcPct val="0"/>
              </a:spcBef>
            </a:pPr>
            <a:endParaRPr lang="en-ZA" dirty="0" smtClean="0"/>
          </a:p>
          <a:p>
            <a:pPr>
              <a:spcBef>
                <a:spcPct val="0"/>
              </a:spcBef>
            </a:pPr>
            <a:r>
              <a:rPr lang="en-ZA" dirty="0" smtClean="0"/>
              <a:t>4 ‘The trauma surgeon of today is not operating on the anatomy but on the physiology of the patient’</a:t>
            </a:r>
          </a:p>
          <a:p>
            <a:pPr>
              <a:spcBef>
                <a:spcPct val="0"/>
              </a:spcBef>
            </a:pPr>
            <a:endParaRPr lang="en-ZA" dirty="0" smtClean="0"/>
          </a:p>
          <a:p>
            <a:pPr>
              <a:spcBef>
                <a:spcPct val="0"/>
              </a:spcBef>
            </a:pPr>
            <a:r>
              <a:rPr lang="en-ZA" dirty="0" smtClean="0"/>
              <a:t>5 </a:t>
            </a:r>
            <a:r>
              <a:rPr lang="en-US" dirty="0" smtClean="0"/>
              <a:t>’clinical audits and research are important tools in trauma surgery</a:t>
            </a:r>
          </a:p>
          <a:p>
            <a:pPr>
              <a:spcBef>
                <a:spcPct val="0"/>
              </a:spcBef>
            </a:pPr>
            <a:endParaRPr lang="en-ZA" dirty="0" smtClean="0"/>
          </a:p>
          <a:p>
            <a:pPr>
              <a:spcBef>
                <a:spcPct val="0"/>
              </a:spcBef>
            </a:pPr>
            <a:r>
              <a:rPr lang="en-ZA" dirty="0" smtClean="0"/>
              <a:t>6 ‘remain conservative whenever possible’</a:t>
            </a:r>
          </a:p>
          <a:p>
            <a:pPr>
              <a:spcBef>
                <a:spcPct val="0"/>
              </a:spcBef>
            </a:pPr>
            <a:endParaRPr lang="en-ZA" dirty="0"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478452-00F0-49E5-A642-B806640367CF}"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ZA"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C5F51F-2366-4718-9671-D5D6E5202231}" type="slidenum">
              <a:rPr lang="en-US"/>
              <a:pPr fontAlgn="base">
                <a:spcBef>
                  <a:spcPct val="0"/>
                </a:spcBef>
                <a:spcAft>
                  <a:spcPct val="0"/>
                </a:spcAft>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The ten leading causes of premature mortality are championed by HIV/Aids (39%)….followed in second place by trauma….</a:t>
            </a:r>
            <a:endParaRPr lang="en-ZA" dirty="0" smtClean="0"/>
          </a:p>
          <a:p>
            <a:pPr>
              <a:spcBef>
                <a:spcPct val="0"/>
              </a:spcBef>
            </a:pPr>
            <a:r>
              <a:rPr lang="en-US" dirty="0" smtClean="0"/>
              <a:t>…one in every 15 death (6.7%) is caused by Homicide and violence and one in every 27deaths by Road accidents (3.3%)…</a:t>
            </a:r>
            <a:endParaRPr lang="en-ZA" dirty="0" smtClean="0"/>
          </a:p>
          <a:p>
            <a:pPr>
              <a:spcBef>
                <a:spcPct val="0"/>
              </a:spcBef>
            </a:pPr>
            <a:endParaRPr lang="en-US" dirty="0" smtClean="0"/>
          </a:p>
          <a:p>
            <a:pPr>
              <a:spcBef>
                <a:spcPct val="0"/>
              </a:spcBef>
            </a:pPr>
            <a:r>
              <a:rPr lang="en-US" dirty="0" smtClean="0"/>
              <a:t>We have the second highest violent crime rate in the world after Columbia……Cape Town is the city with the highest violent death rate…..and my hospital serves the people from the highest crime rate areas…..</a:t>
            </a:r>
            <a:endParaRPr lang="en-ZA" dirty="0" smtClean="0"/>
          </a:p>
          <a:p>
            <a:pPr>
              <a:spcBef>
                <a:spcPct val="0"/>
              </a:spcBef>
            </a:pPr>
            <a:endParaRPr lang="en-US" dirty="0" smtClean="0"/>
          </a:p>
          <a:p>
            <a:pPr>
              <a:spcBef>
                <a:spcPct val="0"/>
              </a:spcBef>
            </a:pPr>
            <a:r>
              <a:rPr lang="en-US" dirty="0" smtClean="0"/>
              <a:t>In Cape Town alone, in the last three years 2794 people got murdered by penetrating injuries…..in a country not at war!….by comparison that many people got killed in the Israeli Palestinian conflict over 5 years…. </a:t>
            </a:r>
            <a:endParaRPr lang="en-ZA" dirty="0" smtClean="0"/>
          </a:p>
          <a:p>
            <a:pPr>
              <a:spcBef>
                <a:spcPct val="0"/>
              </a:spcBef>
            </a:pPr>
            <a:r>
              <a:rPr lang="en-US" dirty="0" smtClean="0"/>
              <a:t>55% were killed by a bullet…..58% had a wound to their heart….</a:t>
            </a:r>
            <a:endParaRPr lang="en-ZA" dirty="0" smtClean="0"/>
          </a:p>
        </p:txBody>
      </p:sp>
      <p:sp>
        <p:nvSpPr>
          <p:cNvPr id="4" name="Slide Number Placeholder 3"/>
          <p:cNvSpPr>
            <a:spLocks noGrp="1"/>
          </p:cNvSpPr>
          <p:nvPr>
            <p:ph type="sldNum" sz="quarter" idx="10"/>
          </p:nvPr>
        </p:nvSpPr>
        <p:spPr/>
        <p:txBody>
          <a:bodyPr/>
          <a:lstStyle/>
          <a:p>
            <a:fld id="{FA694189-2E5E-43B9-920E-EA437EC2D796}" type="slidenum">
              <a:rPr lang="en-ZA" smtClean="0"/>
              <a:pPr/>
              <a:t>3</a:t>
            </a:fld>
            <a:endParaRPr lang="en-Z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When one analyzes the reasons for the violence….the past collective pain must not be underestimated….it is in the conditioned make-up of many young South Africans today….. </a:t>
            </a:r>
            <a:endParaRPr lang="en-ZA" smtClean="0"/>
          </a:p>
          <a:p>
            <a:pPr>
              <a:spcBef>
                <a:spcPct val="0"/>
              </a:spcBef>
            </a:pPr>
            <a:endParaRPr lang="en-US" smtClean="0"/>
          </a:p>
          <a:p>
            <a:pPr>
              <a:spcBef>
                <a:spcPct val="0"/>
              </a:spcBef>
            </a:pPr>
            <a:r>
              <a:rPr lang="en-US" smtClean="0"/>
              <a:t>With these figures in mind, ‘how can one remain enthusiastic about life in general and trauma in particular’?</a:t>
            </a:r>
          </a:p>
          <a:p>
            <a:pPr>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FCF611-45BE-4389-BBA5-16A9C5D190B8}"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latest research on ‘happiness’ has shown that 40% of it is determined by our genetic &amp; familial conditioning….and that is a set point that you will have to modify with therapy, antidepressants or meditation….</a:t>
            </a:r>
            <a:endParaRPr lang="en-ZA" dirty="0" smtClean="0"/>
          </a:p>
          <a:p>
            <a:pPr>
              <a:spcBef>
                <a:spcPct val="0"/>
              </a:spcBef>
            </a:pPr>
            <a:endParaRPr lang="en-US" dirty="0" smtClean="0"/>
          </a:p>
          <a:p>
            <a:pPr>
              <a:spcBef>
                <a:spcPct val="0"/>
              </a:spcBef>
            </a:pPr>
            <a:r>
              <a:rPr lang="en-US" dirty="0" smtClean="0"/>
              <a:t>10% only is influenced by our circumstances or conditions of living…..and winning in the lottery or become paraplegic is not going to change that in the long-term….because we are highly adaptable human animals…. </a:t>
            </a:r>
            <a:endParaRPr lang="en-ZA" dirty="0" smtClean="0"/>
          </a:p>
          <a:p>
            <a:pPr>
              <a:spcBef>
                <a:spcPct val="0"/>
              </a:spcBef>
            </a:pPr>
            <a:endParaRPr lang="en-US" dirty="0" smtClean="0"/>
          </a:p>
          <a:p>
            <a:pPr>
              <a:spcBef>
                <a:spcPct val="0"/>
              </a:spcBef>
            </a:pPr>
            <a:r>
              <a:rPr lang="en-US" dirty="0" smtClean="0"/>
              <a:t>50% of your state of happiness is determined by conscious decision-making or voluntary actions…like physical exercise…nurturing relationships and finding deeper purpose…..caring for the trauma victims can be that deeper purpose</a:t>
            </a:r>
            <a:endParaRPr lang="en-ZA" dirty="0" smtClean="0"/>
          </a:p>
          <a:p>
            <a:pPr>
              <a:spcBef>
                <a:spcPct val="0"/>
              </a:spcBef>
            </a:pPr>
            <a:endParaRPr lang="en-US" dirty="0" smtClean="0"/>
          </a:p>
          <a:p>
            <a:pPr>
              <a:spcBef>
                <a:spcPct val="0"/>
              </a:spcBef>
            </a:pPr>
            <a:r>
              <a:rPr lang="en-US" dirty="0" smtClean="0"/>
              <a:t>My first ‘take-home message’ would be….’be passionate and positive about what you can achieve in your profession’. You will be a happier person for it!</a:t>
            </a:r>
            <a:endParaRPr lang="en-ZA" dirty="0" smtClean="0"/>
          </a:p>
          <a:p>
            <a:pPr>
              <a:spcBef>
                <a:spcPct val="0"/>
              </a:spcBef>
            </a:pPr>
            <a:endParaRPr lang="en-US"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CC9A97-BBC4-4B51-B639-D7B8DAD3CB15}"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World map</a:t>
            </a:r>
          </a:p>
          <a:p>
            <a:pPr>
              <a:spcBef>
                <a:spcPct val="0"/>
              </a:spcBef>
            </a:pPr>
            <a:endParaRPr lang="en-US" smtClean="0"/>
          </a:p>
          <a:p>
            <a:pPr>
              <a:spcBef>
                <a:spcPct val="0"/>
              </a:spcBef>
            </a:pPr>
            <a:r>
              <a:rPr lang="en-US" smtClean="0"/>
              <a:t>We all love our earth so much……we better take good care of it………it’s the only one we got for the moment!</a:t>
            </a:r>
            <a:endParaRPr lang="en-ZA"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B00D01-7A6E-4E8A-BFE6-474EAE404AC1}"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is the map of the world according to public health spending in each country…</a:t>
            </a:r>
          </a:p>
          <a:p>
            <a:pPr>
              <a:spcBef>
                <a:spcPct val="0"/>
              </a:spcBef>
            </a:pPr>
            <a:endParaRPr lang="en-ZA" smtClean="0"/>
          </a:p>
          <a:p>
            <a:pPr>
              <a:spcBef>
                <a:spcPct val="0"/>
              </a:spcBef>
            </a:pPr>
            <a:r>
              <a:rPr lang="en-US" smtClean="0"/>
              <a:t>SA has the highest ‘health spending per capita’ on the African continent – 106 USD – 21 times less then the highest spending nation of the developed world, the USA…</a:t>
            </a:r>
            <a:endParaRPr lang="en-ZA" smtClean="0"/>
          </a:p>
          <a:p>
            <a:pPr>
              <a:spcBef>
                <a:spcPct val="0"/>
              </a:spcBef>
            </a:pPr>
            <a:endParaRPr lang="en-US" smtClean="0"/>
          </a:p>
          <a:p>
            <a:pPr>
              <a:spcBef>
                <a:spcPct val="0"/>
              </a:spcBef>
            </a:pPr>
            <a:r>
              <a:rPr lang="en-US" smtClean="0"/>
              <a:t>‘A disaster is when the supply of medical resources is outstripped by the demand on the health care system’…..and that is happening most of the time in most of the African continent</a:t>
            </a:r>
          </a:p>
          <a:p>
            <a:pPr>
              <a:spcBef>
                <a:spcPct val="0"/>
              </a:spcBef>
            </a:pPr>
            <a:endParaRPr lang="en-US"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4AF24B-D2EB-4ACC-9C5D-3DACC2582C5A}"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And this</a:t>
            </a:r>
            <a:r>
              <a:rPr lang="en-ZA" baseline="0" dirty="0" smtClean="0"/>
              <a:t> disaster is compounded all the time by man created trauma.....</a:t>
            </a:r>
          </a:p>
          <a:p>
            <a:endParaRPr lang="en-ZA" baseline="0" dirty="0" smtClean="0"/>
          </a:p>
          <a:p>
            <a:r>
              <a:rPr lang="en-ZA" baseline="0" dirty="0" smtClean="0"/>
              <a:t>We showed 5 years ago that life had maybe no price...but that it had a definite cost!</a:t>
            </a:r>
            <a:endParaRPr lang="en-ZA" dirty="0"/>
          </a:p>
        </p:txBody>
      </p:sp>
      <p:sp>
        <p:nvSpPr>
          <p:cNvPr id="4" name="Slide Number Placeholder 3"/>
          <p:cNvSpPr>
            <a:spLocks noGrp="1"/>
          </p:cNvSpPr>
          <p:nvPr>
            <p:ph type="sldNum" sz="quarter" idx="10"/>
          </p:nvPr>
        </p:nvSpPr>
        <p:spPr/>
        <p:txBody>
          <a:bodyPr/>
          <a:lstStyle/>
          <a:p>
            <a:pPr>
              <a:defRPr/>
            </a:pPr>
            <a:fld id="{0894A95D-21E7-4424-B0F4-7E60A5EF9153}"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is where the 9.6 million Physicians are working on the planet </a:t>
            </a:r>
            <a:endParaRPr lang="en-ZA" smtClean="0"/>
          </a:p>
          <a:p>
            <a:pPr>
              <a:spcBef>
                <a:spcPct val="0"/>
              </a:spcBef>
            </a:pPr>
            <a:endParaRPr lang="en-US" smtClean="0"/>
          </a:p>
          <a:p>
            <a:pPr>
              <a:spcBef>
                <a:spcPct val="0"/>
              </a:spcBef>
            </a:pPr>
            <a:r>
              <a:rPr lang="en-US" smtClean="0"/>
              <a:t>In SA there are less than 2 surgical specialists per 100,000 populations….that is why many rural family physicians are still doing basic surgical procedures today….</a:t>
            </a:r>
          </a:p>
          <a:p>
            <a:pPr>
              <a:spcBef>
                <a:spcPct val="0"/>
              </a:spcBef>
            </a:pPr>
            <a:endParaRPr 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7AE2C5-2E08-4D90-9CED-AF9CBEE503BE}"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EE5141A-0784-44C8-A81E-01378F703DAF}" type="datetimeFigureOut">
              <a:rPr lang="en-US"/>
              <a:pPr>
                <a:defRPr/>
              </a:pPr>
              <a:t>5/9/2010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C21B3D-F3D9-43A9-8521-8B361910ABB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5A938F-D759-4AB0-94D7-BC8246E54FA7}" type="datetimeFigureOut">
              <a:rPr lang="en-US"/>
              <a:pPr>
                <a:defRPr/>
              </a:pPr>
              <a:t>5/9/2010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29F375-3F56-419B-B1B7-1A13413E7F1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E4669C-0EA4-4A27-8301-EE37687EEF3F}" type="datetimeFigureOut">
              <a:rPr lang="en-US"/>
              <a:pPr>
                <a:defRPr/>
              </a:pPr>
              <a:t>5/9/2010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24470A-BB90-4066-842F-8DBEA09C3CE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7EA3BCFD-AF37-405B-9B39-4ECB7189DE3D}" type="slidenum">
              <a:rPr lang="en-US"/>
              <a:pPr>
                <a:defRPr/>
              </a:pPr>
              <a:t>‹#›</a:t>
            </a:fld>
            <a:endParaRPr lang="en-US"/>
          </a:p>
        </p:txBody>
      </p:sp>
    </p:spTree>
  </p:cSld>
  <p:clrMapOvr>
    <a:masterClrMapping/>
  </p:clrMapOvr>
  <p:transition advTm="767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F6DE5C-3BC4-4693-8B66-05975D9B54BF}" type="datetimeFigureOut">
              <a:rPr lang="en-US"/>
              <a:pPr>
                <a:defRPr/>
              </a:pPr>
              <a:t>5/9/2010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9C64F0-4BC3-4986-8D92-9664EC41841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6A43DE6-9243-4115-B1D9-1A2AEEF38071}" type="datetimeFigureOut">
              <a:rPr lang="en-US"/>
              <a:pPr>
                <a:defRPr/>
              </a:pPr>
              <a:t>5/9/2010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5E706-8840-420C-A3F8-F47180182E9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7C6735B-6768-4C2D-BCD1-CB3E5777ABE1}" type="datetimeFigureOut">
              <a:rPr lang="en-US"/>
              <a:pPr>
                <a:defRPr/>
              </a:pPr>
              <a:t>5/9/2010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76C9D1-E0B4-478A-BA40-0A25BA3CF10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D5A78BC-AB46-46CD-9C92-93AB497B999D}" type="datetimeFigureOut">
              <a:rPr lang="en-US"/>
              <a:pPr>
                <a:defRPr/>
              </a:pPr>
              <a:t>5/9/2010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6FA16D-FA24-46A0-8D2E-439A85FBCD3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FEE29D-2614-490C-A2C1-44279F3AC435}" type="datetimeFigureOut">
              <a:rPr lang="en-US"/>
              <a:pPr>
                <a:defRPr/>
              </a:pPr>
              <a:t>5/9/2010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0EC4041-3213-4561-BB8D-0ADEC1188EE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350754-D4DA-45A2-999B-98FFFA7F610D}" type="datetimeFigureOut">
              <a:rPr lang="en-US"/>
              <a:pPr>
                <a:defRPr/>
              </a:pPr>
              <a:t>5/9/2010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D1DD2EF-26EF-47E1-96E7-8761BA2E935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7C307E-8D9B-44E3-BDE2-5D032F84ED76}" type="datetimeFigureOut">
              <a:rPr lang="en-US"/>
              <a:pPr>
                <a:defRPr/>
              </a:pPr>
              <a:t>5/9/2010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987005-BE54-4B61-9472-2D2E9970907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D5E5B9-567A-4BBB-8827-6056E6C27DBF}" type="datetimeFigureOut">
              <a:rPr lang="en-US"/>
              <a:pPr>
                <a:defRPr/>
              </a:pPr>
              <a:t>5/9/2010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2E7D29-5959-40E5-9199-A65C3EA2D7A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C9676F65-F1E5-48B2-8388-FC7262DE5C8C}" type="datetimeFigureOut">
              <a:rPr lang="en-US"/>
              <a:pPr>
                <a:defRPr/>
              </a:pPr>
              <a:t>5/9/2010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2E92985-B22C-47BE-8E95-44C9C0A113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ncbi.nlm.nih.gov/pubmed?term=%22Navsaria%20PH%22%5bAuthor%5d" TargetMode="External"/><Relationship Id="rId7" Type="http://schemas.openxmlformats.org/officeDocument/2006/relationships/hyperlink" Target="http://www.ncbi.nlm.nih.gov/pubmed?term=%22Kahn%20D%22%5bAuthor%5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ncbi.nlm.nih.gov/pubmed?term=%22Nicol%20AJ%22%5bAuthor%5d" TargetMode="External"/><Relationship Id="rId5" Type="http://schemas.openxmlformats.org/officeDocument/2006/relationships/hyperlink" Target="http://www.ncbi.nlm.nih.gov/pubmed?term=%22Omoshoro-Jones%20J%22%5bAuthor%5d" TargetMode="External"/><Relationship Id="rId4" Type="http://schemas.openxmlformats.org/officeDocument/2006/relationships/hyperlink" Target="http://www.ncbi.nlm.nih.gov/pubmed?term=%22Bunting%20M%22%5bAuthor%5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ncbi.nlm.nih.gov/pubmed?term=%22Allard%20D%22%5bAuthor%5d"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www.ncbi.nlm.nih.gov/pubmed?term=%22Burch%20VC%22%5bAuthor%5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8000" r="-38000"/>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5643570" y="5572140"/>
            <a:ext cx="3286147" cy="1071570"/>
          </a:xfrm>
        </p:spPr>
        <p:txBody>
          <a:bodyPr rtlCol="0">
            <a:noAutofit/>
          </a:bodyPr>
          <a:lstStyle/>
          <a:p>
            <a:pPr algn="r" fontAlgn="auto">
              <a:spcAft>
                <a:spcPts val="0"/>
              </a:spcAft>
              <a:defRPr/>
            </a:pPr>
            <a:r>
              <a:rPr lang="en-ZA" sz="2000" dirty="0" smtClean="0">
                <a:solidFill>
                  <a:schemeClr val="bg1"/>
                </a:solidFill>
              </a:rPr>
              <a:t>Denis Allard</a:t>
            </a:r>
            <a:br>
              <a:rPr lang="en-ZA" sz="2000" dirty="0" smtClean="0">
                <a:solidFill>
                  <a:schemeClr val="bg1"/>
                </a:solidFill>
              </a:rPr>
            </a:br>
            <a:r>
              <a:rPr lang="en-ZA" sz="2000" dirty="0" smtClean="0">
                <a:solidFill>
                  <a:schemeClr val="bg1"/>
                </a:solidFill>
              </a:rPr>
              <a:t>Health Economics</a:t>
            </a:r>
            <a:br>
              <a:rPr lang="en-ZA" sz="2000" dirty="0" smtClean="0">
                <a:solidFill>
                  <a:schemeClr val="bg1"/>
                </a:solidFill>
              </a:rPr>
            </a:br>
            <a:r>
              <a:rPr lang="en-ZA" sz="2000" dirty="0" smtClean="0">
                <a:solidFill>
                  <a:schemeClr val="bg1"/>
                </a:solidFill>
              </a:rPr>
              <a:t>Brussels - ESTES 2010</a:t>
            </a:r>
            <a:r>
              <a:rPr lang="en-ZA" sz="2800" dirty="0" smtClean="0"/>
              <a:t/>
            </a:r>
            <a:br>
              <a:rPr lang="en-ZA" sz="2800" dirty="0" smtClean="0"/>
            </a:br>
            <a:endParaRPr lang="en-US" sz="2800" dirty="0">
              <a:solidFill>
                <a:schemeClr val="bg1"/>
              </a:solidFill>
            </a:endParaRPr>
          </a:p>
        </p:txBody>
      </p:sp>
      <p:sp>
        <p:nvSpPr>
          <p:cNvPr id="4" name="Text Placeholder 3"/>
          <p:cNvSpPr>
            <a:spLocks noGrp="1"/>
          </p:cNvSpPr>
          <p:nvPr>
            <p:ph type="body" idx="1"/>
          </p:nvPr>
        </p:nvSpPr>
        <p:spPr>
          <a:xfrm>
            <a:off x="214282" y="142852"/>
            <a:ext cx="4643470" cy="1071570"/>
          </a:xfrm>
        </p:spPr>
        <p:txBody>
          <a:bodyPr/>
          <a:lstStyle/>
          <a:p>
            <a:r>
              <a:rPr lang="en-US" sz="2800" dirty="0" smtClean="0">
                <a:solidFill>
                  <a:schemeClr val="tx2"/>
                </a:solidFill>
              </a:rPr>
              <a:t>Trauma in South Africa - </a:t>
            </a:r>
            <a:br>
              <a:rPr lang="en-US" sz="2800" dirty="0" smtClean="0">
                <a:solidFill>
                  <a:schemeClr val="tx2"/>
                </a:solidFill>
              </a:rPr>
            </a:br>
            <a:r>
              <a:rPr lang="en-US" sz="2800" dirty="0" smtClean="0">
                <a:solidFill>
                  <a:schemeClr val="tx2"/>
                </a:solidFill>
              </a:rPr>
              <a:t>‘How to do a lot with a little’</a:t>
            </a:r>
            <a:endParaRPr lang="en-ZA" sz="28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Grp="1" noChangeArrowheads="1"/>
          </p:cNvSpPr>
          <p:nvPr>
            <p:ph type="title"/>
          </p:nvPr>
        </p:nvSpPr>
        <p:spPr>
          <a:xfrm>
            <a:off x="468313" y="4797425"/>
            <a:ext cx="3635375" cy="1143000"/>
          </a:xfrm>
        </p:spPr>
        <p:txBody>
          <a:bodyPr/>
          <a:lstStyle/>
          <a:p>
            <a:r>
              <a:rPr lang="en-US" sz="4000" smtClean="0"/>
              <a:t>Teaching</a:t>
            </a:r>
          </a:p>
        </p:txBody>
      </p:sp>
      <p:pic>
        <p:nvPicPr>
          <p:cNvPr id="10243" name="Picture 12" descr="IMG_0646"/>
          <p:cNvPicPr>
            <a:picLocks noGrp="1" noChangeAspect="1" noChangeArrowheads="1"/>
          </p:cNvPicPr>
          <p:nvPr>
            <p:ph sz="half" idx="1"/>
          </p:nvPr>
        </p:nvPicPr>
        <p:blipFill>
          <a:blip r:embed="rId3" cstate="print"/>
          <a:srcRect/>
          <a:stretch>
            <a:fillRect/>
          </a:stretch>
        </p:blipFill>
        <p:spPr>
          <a:xfrm>
            <a:off x="539750" y="908050"/>
            <a:ext cx="4038600" cy="3028950"/>
          </a:xfrm>
        </p:spPr>
      </p:pic>
      <p:pic>
        <p:nvPicPr>
          <p:cNvPr id="10244" name="Picture 15" descr="Surgical skills course II"/>
          <p:cNvPicPr>
            <a:picLocks noGrp="1" noChangeAspect="1" noChangeArrowheads="1"/>
          </p:cNvPicPr>
          <p:nvPr>
            <p:ph sz="quarter" idx="2"/>
          </p:nvPr>
        </p:nvPicPr>
        <p:blipFill>
          <a:blip r:embed="rId4" cstate="print"/>
          <a:srcRect/>
          <a:stretch>
            <a:fillRect/>
          </a:stretch>
        </p:blipFill>
        <p:spPr>
          <a:xfrm>
            <a:off x="4787900" y="188913"/>
            <a:ext cx="3706813" cy="2779712"/>
          </a:xfrm>
        </p:spPr>
      </p:pic>
      <p:pic>
        <p:nvPicPr>
          <p:cNvPr id="10245" name="Picture 17" descr="operating view"/>
          <p:cNvPicPr>
            <a:picLocks noGrp="1" noChangeAspect="1" noChangeArrowheads="1"/>
          </p:cNvPicPr>
          <p:nvPr>
            <p:ph sz="quarter" idx="3"/>
          </p:nvPr>
        </p:nvPicPr>
        <p:blipFill>
          <a:blip r:embed="rId5" cstate="print"/>
          <a:srcRect/>
          <a:stretch>
            <a:fillRect/>
          </a:stretch>
        </p:blipFill>
        <p:spPr>
          <a:xfrm>
            <a:off x="4356100" y="3141663"/>
            <a:ext cx="4646613" cy="3482975"/>
          </a:xfrm>
        </p:spPr>
      </p:pic>
    </p:spTree>
  </p:cSld>
  <p:clrMapOvr>
    <a:masterClrMapping/>
  </p:clrMapOvr>
  <p:transition advTm="767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642938"/>
            <a:ext cx="9144000" cy="5072062"/>
          </a:xfrm>
          <a:prstGeom prst="rect">
            <a:avLst/>
          </a:prstGeom>
          <a:noFill/>
          <a:ln w="9525">
            <a:noFill/>
            <a:miter lim="800000"/>
            <a:headEnd/>
            <a:tailEnd/>
          </a:ln>
        </p:spPr>
      </p:pic>
      <p:sp>
        <p:nvSpPr>
          <p:cNvPr id="3" name="Title 2"/>
          <p:cNvSpPr>
            <a:spLocks noGrp="1"/>
          </p:cNvSpPr>
          <p:nvPr>
            <p:ph type="title"/>
          </p:nvPr>
        </p:nvSpPr>
        <p:spPr>
          <a:xfrm>
            <a:off x="500034" y="5500702"/>
            <a:ext cx="8229600" cy="1143000"/>
          </a:xfrm>
        </p:spPr>
        <p:txBody>
          <a:bodyPr/>
          <a:lstStyle/>
          <a:p>
            <a:r>
              <a:rPr lang="en-US" dirty="0" smtClean="0">
                <a:solidFill>
                  <a:schemeClr val="bg1"/>
                </a:solidFill>
              </a:rPr>
              <a:t>road accident death</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4000" r="-24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SH sunlit 3.jpg"/>
          <p:cNvPicPr>
            <a:picLocks noGrp="1" noChangeAspect="1"/>
          </p:cNvPicPr>
          <p:nvPr>
            <p:ph sz="half" idx="1"/>
          </p:nvPr>
        </p:nvPicPr>
        <p:blipFill>
          <a:blip r:embed="rId3" cstate="print"/>
          <a:stretch>
            <a:fillRect/>
          </a:stretch>
        </p:blipFill>
        <p:spPr>
          <a:xfrm>
            <a:off x="500034" y="1000108"/>
            <a:ext cx="4038600" cy="302895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8" name="Content Placeholder 7" descr="GFJ trauma 06.JPG"/>
          <p:cNvPicPr>
            <a:picLocks noGrp="1" noChangeAspect="1"/>
          </p:cNvPicPr>
          <p:nvPr>
            <p:ph sz="half" idx="2"/>
          </p:nvPr>
        </p:nvPicPr>
        <p:blipFill>
          <a:blip r:embed="rId4" cstate="print"/>
          <a:stretch>
            <a:fillRect/>
          </a:stretch>
        </p:blipFill>
        <p:spPr>
          <a:xfrm>
            <a:off x="4714876" y="2857496"/>
            <a:ext cx="4038600" cy="302895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12292" name="Text Placeholder 2"/>
          <p:cNvSpPr>
            <a:spLocks noGrp="1"/>
          </p:cNvSpPr>
          <p:nvPr>
            <p:ph type="body" idx="4294967295"/>
          </p:nvPr>
        </p:nvSpPr>
        <p:spPr>
          <a:xfrm>
            <a:off x="500063" y="285750"/>
            <a:ext cx="4040187" cy="639763"/>
          </a:xfrm>
        </p:spPr>
        <p:txBody>
          <a:bodyPr/>
          <a:lstStyle/>
          <a:p>
            <a:pPr algn="ctr">
              <a:buFont typeface="Arial" charset="0"/>
              <a:buNone/>
            </a:pPr>
            <a:r>
              <a:rPr lang="en-ZA" smtClean="0"/>
              <a:t>Major trauma centre          </a:t>
            </a:r>
          </a:p>
        </p:txBody>
      </p:sp>
      <p:sp>
        <p:nvSpPr>
          <p:cNvPr id="12293" name="Text Placeholder 4"/>
          <p:cNvSpPr>
            <a:spLocks noGrp="1"/>
          </p:cNvSpPr>
          <p:nvPr>
            <p:ph type="body" sz="quarter" idx="4294967295"/>
          </p:nvPr>
        </p:nvSpPr>
        <p:spPr>
          <a:xfrm>
            <a:off x="4786313" y="5929313"/>
            <a:ext cx="4041775" cy="639762"/>
          </a:xfrm>
        </p:spPr>
        <p:txBody>
          <a:bodyPr/>
          <a:lstStyle/>
          <a:p>
            <a:pPr algn="ctr">
              <a:buFont typeface="Arial" charset="0"/>
              <a:buNone/>
            </a:pPr>
            <a:r>
              <a:rPr lang="en-ZA" sz="2800" smtClean="0"/>
              <a:t>Regional Trauma centre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4000" b="-44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ZA" sz="3600" smtClean="0"/>
              <a:t>236  Penetrating cardiac injuries</a:t>
            </a:r>
          </a:p>
        </p:txBody>
      </p:sp>
      <p:graphicFrame>
        <p:nvGraphicFramePr>
          <p:cNvPr id="4" name="Content Placeholder 3"/>
          <p:cNvGraphicFramePr>
            <a:graphicFrameLocks noGrp="1"/>
          </p:cNvGraphicFramePr>
          <p:nvPr>
            <p:ph idx="1"/>
          </p:nvPr>
        </p:nvGraphicFramePr>
        <p:xfrm>
          <a:off x="457200" y="1000108"/>
          <a:ext cx="8972584" cy="557216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Stab IVC relook lap"/>
          <p:cNvPicPr>
            <a:picLocks noChangeAspect="1" noChangeArrowheads="1"/>
          </p:cNvPicPr>
          <p:nvPr/>
        </p:nvPicPr>
        <p:blipFill>
          <a:blip r:embed="rId3" cstate="print"/>
          <a:srcRect/>
          <a:stretch>
            <a:fillRect/>
          </a:stretch>
        </p:blipFill>
        <p:spPr bwMode="auto">
          <a:xfrm>
            <a:off x="3175" y="4763"/>
            <a:ext cx="9137650" cy="685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8000">
              <a:schemeClr val="tx2">
                <a:lumMod val="40000"/>
                <a:lumOff val="60000"/>
              </a:schemeClr>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2910" y="4429132"/>
            <a:ext cx="8229600" cy="2214554"/>
          </a:xfrm>
        </p:spPr>
        <p:txBody>
          <a:bodyPr/>
          <a:lstStyle/>
          <a:p>
            <a:r>
              <a:rPr lang="en-ZA" sz="2000" dirty="0" smtClean="0"/>
              <a:t>Br J Surg. 2003 Jun;90(6):718-22.</a:t>
            </a:r>
            <a:r>
              <a:rPr lang="en-ZA" sz="2400" dirty="0" smtClean="0"/>
              <a:t/>
            </a:r>
            <a:br>
              <a:rPr lang="en-ZA" sz="2400" dirty="0" smtClean="0"/>
            </a:br>
            <a:r>
              <a:rPr lang="en-ZA" sz="2400" b="1" dirty="0" smtClean="0"/>
              <a:t>Temporary closure of open abdominal wounds by the modified sandwich-vacuum pack technique.</a:t>
            </a:r>
            <a:br>
              <a:rPr lang="en-ZA" sz="2400" b="1" dirty="0" smtClean="0"/>
            </a:br>
            <a:r>
              <a:rPr lang="en-ZA" sz="1400" b="1" dirty="0" smtClean="0"/>
              <a:t/>
            </a:r>
            <a:br>
              <a:rPr lang="en-ZA" sz="1400" b="1" dirty="0" smtClean="0"/>
            </a:br>
            <a:r>
              <a:rPr lang="en-ZA" sz="2000" dirty="0" smtClean="0">
                <a:hlinkClick r:id="rId3" action="ppaction://hlinkfile"/>
              </a:rPr>
              <a:t>Navsaria PH</a:t>
            </a:r>
            <a:r>
              <a:rPr lang="en-ZA" sz="2000" dirty="0" smtClean="0"/>
              <a:t>, </a:t>
            </a:r>
            <a:r>
              <a:rPr lang="en-ZA" sz="2000" dirty="0" smtClean="0">
                <a:hlinkClick r:id="rId4" action="ppaction://hlinkfile"/>
              </a:rPr>
              <a:t>Bunting M</a:t>
            </a:r>
            <a:r>
              <a:rPr lang="en-ZA" sz="2000" dirty="0" smtClean="0"/>
              <a:t>, </a:t>
            </a:r>
            <a:r>
              <a:rPr lang="en-ZA" sz="2000" dirty="0" smtClean="0">
                <a:hlinkClick r:id="rId5" action="ppaction://hlinkfile"/>
              </a:rPr>
              <a:t>Omoshoro-Jones J</a:t>
            </a:r>
            <a:r>
              <a:rPr lang="en-ZA" sz="2000" dirty="0" smtClean="0"/>
              <a:t>, </a:t>
            </a:r>
            <a:r>
              <a:rPr lang="en-ZA" sz="2000" dirty="0" smtClean="0">
                <a:hlinkClick r:id="rId6" action="ppaction://hlinkfile"/>
              </a:rPr>
              <a:t>Nicol AJ</a:t>
            </a:r>
            <a:r>
              <a:rPr lang="en-ZA" sz="2000" dirty="0" smtClean="0"/>
              <a:t>, </a:t>
            </a:r>
            <a:r>
              <a:rPr lang="en-ZA" sz="2000" dirty="0" smtClean="0">
                <a:hlinkClick r:id="rId7" action="ppaction://hlinkfile"/>
              </a:rPr>
              <a:t>Kahn D</a:t>
            </a:r>
            <a:r>
              <a:rPr lang="en-ZA" sz="2000" dirty="0" smtClean="0"/>
              <a:t>.</a:t>
            </a:r>
            <a:br>
              <a:rPr lang="en-ZA" sz="2000" dirty="0" smtClean="0"/>
            </a:br>
            <a:r>
              <a:rPr lang="en-ZA" sz="2000" dirty="0" smtClean="0"/>
              <a:t>Trauma Unit, Groote Schuur Hospital, Cape Town, South Africa</a:t>
            </a:r>
            <a:endParaRPr lang="en-ZA" dirty="0"/>
          </a:p>
        </p:txBody>
      </p:sp>
      <p:pic>
        <p:nvPicPr>
          <p:cNvPr id="5" name="Content Placeholder 4" descr="Jooste captures (11).JPG"/>
          <p:cNvPicPr>
            <a:picLocks noGrp="1" noChangeAspect="1"/>
          </p:cNvPicPr>
          <p:nvPr>
            <p:ph idx="1"/>
          </p:nvPr>
        </p:nvPicPr>
        <p:blipFill>
          <a:blip r:embed="rId8" cstate="print"/>
          <a:stretch>
            <a:fillRect/>
          </a:stretch>
        </p:blipFill>
        <p:spPr>
          <a:xfrm>
            <a:off x="714348" y="214290"/>
            <a:ext cx="3126580" cy="416877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tx2">
                <a:lumMod val="40000"/>
                <a:lumOff val="60000"/>
              </a:schemeClr>
            </a:gs>
            <a:gs pos="39999">
              <a:srgbClr val="85C2FF"/>
            </a:gs>
            <a:gs pos="70000">
              <a:srgbClr val="C4D6EB"/>
            </a:gs>
            <a:gs pos="100000">
              <a:srgbClr val="FFEBFA"/>
            </a:gs>
          </a:gsLst>
          <a:lin ang="5400000" scaled="1"/>
          <a:tileRect/>
        </a:gradFill>
        <a:effectLst/>
      </p:bgPr>
    </p:bg>
    <p:spTree>
      <p:nvGrpSpPr>
        <p:cNvPr id="1" name=""/>
        <p:cNvGrpSpPr/>
        <p:nvPr/>
      </p:nvGrpSpPr>
      <p:grpSpPr>
        <a:xfrm>
          <a:off x="0" y="0"/>
          <a:ext cx="0" cy="0"/>
          <a:chOff x="0" y="0"/>
          <a:chExt cx="0" cy="0"/>
        </a:xfrm>
      </p:grpSpPr>
      <p:pic>
        <p:nvPicPr>
          <p:cNvPr id="6" name="Content Placeholder 4" descr="tangential flanc.JPG"/>
          <p:cNvPicPr>
            <a:picLocks noChangeAspect="1"/>
          </p:cNvPicPr>
          <p:nvPr/>
        </p:nvPicPr>
        <p:blipFill>
          <a:blip r:embed="rId3" cstate="print"/>
          <a:stretch>
            <a:fillRect/>
          </a:stretch>
        </p:blipFill>
        <p:spPr>
          <a:xfrm>
            <a:off x="3428992" y="3571876"/>
            <a:ext cx="2304788" cy="307181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500034" y="428604"/>
            <a:ext cx="8286776" cy="357189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098" name="Content Placeholder 5" descr="view from 303.JPG"/>
          <p:cNvPicPr>
            <a:picLocks noGrp="1" noChangeAspect="1"/>
          </p:cNvPicPr>
          <p:nvPr>
            <p:ph sz="half" idx="1"/>
          </p:nvPr>
        </p:nvPicPr>
        <p:blipFill>
          <a:blip r:embed="rId3" cstate="print"/>
          <a:stretch>
            <a:fillRect/>
          </a:stretch>
        </p:blipFill>
        <p:spPr>
          <a:xfrm>
            <a:off x="0" y="0"/>
            <a:ext cx="4882242" cy="3286124"/>
          </a:xfrm>
        </p:spPr>
      </p:pic>
      <p:pic>
        <p:nvPicPr>
          <p:cNvPr id="4099" name="Content Placeholder 4" descr="IMG_3151.JPG"/>
          <p:cNvPicPr>
            <a:picLocks noGrp="1" noChangeAspect="1"/>
          </p:cNvPicPr>
          <p:nvPr>
            <p:ph sz="half" idx="2"/>
          </p:nvPr>
        </p:nvPicPr>
        <p:blipFill>
          <a:blip r:embed="rId4" cstate="print"/>
          <a:srcRect/>
          <a:stretch>
            <a:fillRect/>
          </a:stretch>
        </p:blipFill>
        <p:spPr>
          <a:xfrm>
            <a:off x="4381500" y="3286125"/>
            <a:ext cx="4762500" cy="357187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57188"/>
            <a:ext cx="8229600" cy="6215062"/>
          </a:xfrm>
        </p:spPr>
        <p:txBody>
          <a:bodyPr/>
          <a:lstStyle/>
          <a:p>
            <a:r>
              <a:rPr lang="en-US" sz="2400" dirty="0" smtClean="0">
                <a:solidFill>
                  <a:schemeClr val="bg2"/>
                </a:solidFill>
              </a:rPr>
              <a:t> ’Be passionate and positive about what you can achieve in your profession’….You will </a:t>
            </a:r>
            <a:r>
              <a:rPr lang="en-ZA" sz="2400" dirty="0" smtClean="0">
                <a:solidFill>
                  <a:schemeClr val="bg2"/>
                </a:solidFill>
              </a:rPr>
              <a:t>be a happier human for it!</a:t>
            </a:r>
            <a:br>
              <a:rPr lang="en-ZA" sz="2400" dirty="0" smtClean="0">
                <a:solidFill>
                  <a:schemeClr val="bg2"/>
                </a:solidFill>
              </a:rPr>
            </a:br>
            <a:r>
              <a:rPr lang="en-ZA" sz="2400" dirty="0" smtClean="0">
                <a:solidFill>
                  <a:schemeClr val="bg2"/>
                </a:solidFill>
              </a:rPr>
              <a:t>*</a:t>
            </a:r>
            <a:br>
              <a:rPr lang="en-ZA" sz="2400" dirty="0" smtClean="0">
                <a:solidFill>
                  <a:schemeClr val="bg2"/>
                </a:solidFill>
              </a:rPr>
            </a:br>
            <a:r>
              <a:rPr lang="en-US" sz="2400" dirty="0" smtClean="0">
                <a:solidFill>
                  <a:schemeClr val="bg2"/>
                </a:solidFill>
              </a:rPr>
              <a:t>‘Train and teach the manpower of the future’</a:t>
            </a:r>
            <a:br>
              <a:rPr lang="en-US" sz="2400" dirty="0" smtClean="0">
                <a:solidFill>
                  <a:schemeClr val="bg2"/>
                </a:solidFill>
              </a:rPr>
            </a:br>
            <a:r>
              <a:rPr lang="en-US" sz="2400" dirty="0" smtClean="0">
                <a:solidFill>
                  <a:schemeClr val="bg2"/>
                </a:solidFill>
              </a:rPr>
              <a:t>*</a:t>
            </a:r>
            <a:r>
              <a:rPr lang="en-ZA" sz="2400" dirty="0" smtClean="0">
                <a:solidFill>
                  <a:schemeClr val="bg2"/>
                </a:solidFill>
              </a:rPr>
              <a:t/>
            </a:r>
            <a:br>
              <a:rPr lang="en-ZA" sz="2400" dirty="0" smtClean="0">
                <a:solidFill>
                  <a:schemeClr val="bg2"/>
                </a:solidFill>
              </a:rPr>
            </a:br>
            <a:r>
              <a:rPr lang="en-ZA" sz="2400" dirty="0" smtClean="0">
                <a:solidFill>
                  <a:schemeClr val="bg2"/>
                </a:solidFill>
              </a:rPr>
              <a:t>’Good outcome depends on rapid access to definitive care’ </a:t>
            </a:r>
            <a:br>
              <a:rPr lang="en-ZA" sz="2400" dirty="0" smtClean="0">
                <a:solidFill>
                  <a:schemeClr val="bg2"/>
                </a:solidFill>
              </a:rPr>
            </a:br>
            <a:r>
              <a:rPr lang="en-ZA" sz="2400" dirty="0" smtClean="0">
                <a:solidFill>
                  <a:schemeClr val="bg2"/>
                </a:solidFill>
              </a:rPr>
              <a:t>*</a:t>
            </a:r>
            <a:br>
              <a:rPr lang="en-ZA" sz="2400" dirty="0" smtClean="0">
                <a:solidFill>
                  <a:schemeClr val="bg2"/>
                </a:solidFill>
              </a:rPr>
            </a:br>
            <a:r>
              <a:rPr lang="en-ZA" sz="2400" dirty="0" smtClean="0">
                <a:solidFill>
                  <a:schemeClr val="bg2"/>
                </a:solidFill>
              </a:rPr>
              <a:t>‘The trauma surgeon of today is not operating on the anatomy but on the physiology of the patient’</a:t>
            </a:r>
            <a:br>
              <a:rPr lang="en-ZA" sz="2400" dirty="0" smtClean="0">
                <a:solidFill>
                  <a:schemeClr val="bg2"/>
                </a:solidFill>
              </a:rPr>
            </a:br>
            <a:r>
              <a:rPr lang="en-ZA" sz="2400" dirty="0" smtClean="0">
                <a:solidFill>
                  <a:schemeClr val="bg2"/>
                </a:solidFill>
              </a:rPr>
              <a:t>*</a:t>
            </a:r>
            <a:br>
              <a:rPr lang="en-ZA" sz="2400" dirty="0" smtClean="0">
                <a:solidFill>
                  <a:schemeClr val="bg2"/>
                </a:solidFill>
              </a:rPr>
            </a:br>
            <a:r>
              <a:rPr lang="en-US" sz="2400" dirty="0" smtClean="0">
                <a:solidFill>
                  <a:schemeClr val="bg2"/>
                </a:solidFill>
              </a:rPr>
              <a:t>’Clinical audits and research are important tools in trauma surgery</a:t>
            </a:r>
            <a:br>
              <a:rPr lang="en-US" sz="2400" dirty="0" smtClean="0">
                <a:solidFill>
                  <a:schemeClr val="bg2"/>
                </a:solidFill>
              </a:rPr>
            </a:br>
            <a:r>
              <a:rPr lang="en-US" sz="2400" dirty="0" smtClean="0">
                <a:solidFill>
                  <a:schemeClr val="bg2"/>
                </a:solidFill>
              </a:rPr>
              <a:t>*</a:t>
            </a:r>
            <a:r>
              <a:rPr lang="en-ZA" sz="2400" dirty="0" smtClean="0">
                <a:solidFill>
                  <a:schemeClr val="bg2"/>
                </a:solidFill>
              </a:rPr>
              <a:t/>
            </a:r>
            <a:br>
              <a:rPr lang="en-ZA" sz="2400" dirty="0" smtClean="0">
                <a:solidFill>
                  <a:schemeClr val="bg2"/>
                </a:solidFill>
              </a:rPr>
            </a:br>
            <a:r>
              <a:rPr lang="en-ZA" sz="2400" dirty="0" smtClean="0">
                <a:solidFill>
                  <a:schemeClr val="bg2"/>
                </a:solidFill>
              </a:rPr>
              <a:t>‘Remain conservative whenever possible’</a:t>
            </a:r>
            <a:endParaRPr lang="en-ZA" sz="2000" dirty="0" smtClean="0">
              <a:solidFill>
                <a:schemeClr val="bg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188" y="214313"/>
            <a:ext cx="8229600" cy="1357312"/>
          </a:xfrm>
        </p:spPr>
        <p:txBody>
          <a:bodyPr rtlCol="0">
            <a:normAutofit fontScale="90000"/>
          </a:bodyPr>
          <a:lstStyle/>
          <a:p>
            <a:pPr fontAlgn="auto">
              <a:spcAft>
                <a:spcPts val="0"/>
              </a:spcAft>
              <a:defRPr/>
            </a:pPr>
            <a:r>
              <a:rPr lang="en-ZA" sz="2400" dirty="0" smtClean="0">
                <a:solidFill>
                  <a:schemeClr val="bg1"/>
                </a:solidFill>
              </a:rPr>
              <a:t/>
            </a:r>
            <a:br>
              <a:rPr lang="en-ZA" sz="2400" dirty="0" smtClean="0">
                <a:solidFill>
                  <a:schemeClr val="bg1"/>
                </a:solidFill>
              </a:rPr>
            </a:br>
            <a:r>
              <a:rPr lang="en-ZA" sz="2400" dirty="0" smtClean="0">
                <a:solidFill>
                  <a:schemeClr val="bg1"/>
                </a:solidFill>
              </a:rPr>
              <a:t>denisallard@mweb.co.za</a:t>
            </a:r>
            <a:r>
              <a:rPr lang="en-ZA" sz="3600" dirty="0" smtClean="0">
                <a:solidFill>
                  <a:srgbClr val="00B0F0"/>
                </a:solidFill>
              </a:rPr>
              <a:t/>
            </a:r>
            <a:br>
              <a:rPr lang="en-ZA" sz="3600" dirty="0" smtClean="0">
                <a:solidFill>
                  <a:srgbClr val="00B0F0"/>
                </a:solidFill>
              </a:rPr>
            </a:br>
            <a:r>
              <a:rPr lang="en-ZA" sz="2400" dirty="0" smtClean="0">
                <a:solidFill>
                  <a:schemeClr val="bg1"/>
                </a:solidFill>
              </a:rPr>
              <a:t/>
            </a:r>
            <a:br>
              <a:rPr lang="en-ZA" sz="2400" dirty="0" smtClean="0">
                <a:solidFill>
                  <a:schemeClr val="bg1"/>
                </a:solidFill>
              </a:rPr>
            </a:br>
            <a:r>
              <a:rPr lang="en-ZA" sz="2400" dirty="0" smtClean="0">
                <a:solidFill>
                  <a:schemeClr val="bg1"/>
                </a:solidFill>
              </a:rPr>
              <a:t>...see you in Cape Town</a:t>
            </a:r>
            <a:endParaRPr lang="en-ZA" sz="36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ZA"/>
          </a:p>
        </p:txBody>
      </p:sp>
      <p:pic>
        <p:nvPicPr>
          <p:cNvPr id="23557" name="Picture 5" descr="IMG_3132"/>
          <p:cNvPicPr>
            <a:picLocks noGrp="1" noChangeAspect="1" noChangeArrowheads="1"/>
          </p:cNvPicPr>
          <p:nvPr>
            <p:ph idx="4294967295"/>
          </p:nvPr>
        </p:nvPicPr>
        <p:blipFill>
          <a:blip r:embed="rId3" cstate="print"/>
          <a:srcRect/>
          <a:stretch>
            <a:fillRect/>
          </a:stretch>
        </p:blipFill>
        <p:spPr>
          <a:xfrm>
            <a:off x="0" y="0"/>
            <a:ext cx="9144000" cy="6858000"/>
          </a:xfrm>
          <a:noFill/>
          <a:ln/>
        </p:spPr>
      </p:pic>
      <p:sp>
        <p:nvSpPr>
          <p:cNvPr id="4" name="Rectangle 3"/>
          <p:cNvSpPr/>
          <p:nvPr/>
        </p:nvSpPr>
        <p:spPr>
          <a:xfrm rot="1345452">
            <a:off x="357158" y="1785926"/>
            <a:ext cx="8542690" cy="3770263"/>
          </a:xfrm>
          <a:prstGeom prst="rect">
            <a:avLst/>
          </a:prstGeom>
          <a:noFill/>
          <a:ln>
            <a:noFill/>
          </a:ln>
        </p:spPr>
        <p:txBody>
          <a:bodyPr wrap="square" lIns="91440" tIns="45720" rIns="91440" bIns="45720">
            <a:spAutoFit/>
          </a:bodyPr>
          <a:lstStyle/>
          <a:p>
            <a:pPr algn="ctr"/>
            <a:r>
              <a:rPr lang="en-US" sz="23900" b="1" dirty="0" smtClean="0">
                <a:ln w="10541" cmpd="sng">
                  <a:solidFill>
                    <a:schemeClr val="accent1">
                      <a:shade val="88000"/>
                      <a:satMod val="110000"/>
                    </a:schemeClr>
                  </a:solidFill>
                  <a:prstDash val="solid"/>
                </a:ln>
              </a:rPr>
              <a:t>2794</a:t>
            </a:r>
            <a:endParaRPr lang="en-US" sz="41300" b="1" cap="none" spc="0" dirty="0">
              <a:ln w="10541" cmpd="sng">
                <a:solidFill>
                  <a:schemeClr val="accent1">
                    <a:shade val="88000"/>
                    <a:satMod val="110000"/>
                  </a:schemeClr>
                </a:solidFill>
                <a:prstDash val="solid"/>
              </a:ln>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b="-80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1"/>
          <p:cNvSpPr txBox="1">
            <a:spLocks/>
          </p:cNvSpPr>
          <p:nvPr/>
        </p:nvSpPr>
        <p:spPr>
          <a:xfrm>
            <a:off x="0" y="3643313"/>
            <a:ext cx="9144000" cy="1571625"/>
          </a:xfrm>
          <a:prstGeom prst="rect">
            <a:avLst/>
          </a:prstGeom>
        </p:spPr>
        <p:txBody>
          <a:bodyPr>
            <a:normAutofit/>
          </a:bodyPr>
          <a:lstStyle/>
          <a:p>
            <a:pPr algn="ctr" fontAlgn="auto">
              <a:spcAft>
                <a:spcPts val="0"/>
              </a:spcAft>
              <a:defRPr/>
            </a:pPr>
            <a:endParaRPr lang="en-US" sz="2400" dirty="0">
              <a:solidFill>
                <a:schemeClr val="bg1"/>
              </a:solidFill>
              <a:latin typeface="+mj-lt"/>
              <a:ea typeface="+mj-ea"/>
              <a:cs typeface="+mj-cs"/>
            </a:endParaRPr>
          </a:p>
          <a:p>
            <a:pPr algn="ctr" fontAlgn="auto">
              <a:spcAft>
                <a:spcPts val="0"/>
              </a:spcAft>
              <a:defRPr/>
            </a:pPr>
            <a:endParaRPr lang="en-US" sz="2400" dirty="0">
              <a:solidFill>
                <a:schemeClr val="bg1"/>
              </a:solidFill>
              <a:latin typeface="+mj-lt"/>
              <a:ea typeface="+mj-ea"/>
              <a:cs typeface="+mj-cs"/>
            </a:endParaRPr>
          </a:p>
          <a:p>
            <a:pPr algn="ctr" fontAlgn="auto">
              <a:spcAft>
                <a:spcPts val="0"/>
              </a:spcAft>
              <a:defRPr/>
            </a:pPr>
            <a:r>
              <a:rPr lang="en-US" sz="2400" dirty="0">
                <a:solidFill>
                  <a:schemeClr val="bg1"/>
                </a:solidFill>
                <a:latin typeface="+mj-lt"/>
                <a:ea typeface="+mj-ea"/>
                <a:cs typeface="+mj-cs"/>
              </a:rPr>
              <a:t>Set point                          Conditions of living               Voluntary Activities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642938"/>
            <a:ext cx="9144000" cy="5000625"/>
          </a:xfrm>
          <a:prstGeom prst="rect">
            <a:avLst/>
          </a:prstGeom>
          <a:noFill/>
          <a:ln w="9525">
            <a:noFill/>
            <a:miter lim="800000"/>
            <a:headEnd/>
            <a:tailEnd/>
          </a:ln>
        </p:spPr>
      </p:pic>
      <p:sp>
        <p:nvSpPr>
          <p:cNvPr id="3" name="Title 2"/>
          <p:cNvSpPr>
            <a:spLocks noGrp="1"/>
          </p:cNvSpPr>
          <p:nvPr>
            <p:ph type="title"/>
          </p:nvPr>
        </p:nvSpPr>
        <p:spPr>
          <a:xfrm>
            <a:off x="571472" y="5429264"/>
            <a:ext cx="8229600" cy="1143000"/>
          </a:xfrm>
        </p:spPr>
        <p:txBody>
          <a:bodyPr/>
          <a:lstStyle/>
          <a:p>
            <a:r>
              <a:rPr lang="en-ZA" dirty="0" smtClean="0">
                <a:solidFill>
                  <a:schemeClr val="bg1"/>
                </a:solidFill>
              </a:rPr>
              <a:t>world map</a:t>
            </a:r>
            <a:endParaRPr lang="en-ZA"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571500"/>
            <a:ext cx="9144000" cy="5000625"/>
          </a:xfrm>
          <a:prstGeom prst="rect">
            <a:avLst/>
          </a:prstGeom>
          <a:noFill/>
          <a:ln w="9525">
            <a:noFill/>
            <a:miter lim="800000"/>
            <a:headEnd/>
            <a:tailEnd/>
          </a:ln>
        </p:spPr>
      </p:pic>
      <p:sp>
        <p:nvSpPr>
          <p:cNvPr id="3" name="Title 2"/>
          <p:cNvSpPr>
            <a:spLocks noGrp="1"/>
          </p:cNvSpPr>
          <p:nvPr>
            <p:ph type="title"/>
          </p:nvPr>
        </p:nvSpPr>
        <p:spPr>
          <a:xfrm>
            <a:off x="428596" y="5429264"/>
            <a:ext cx="8229600" cy="1143000"/>
          </a:xfrm>
        </p:spPr>
        <p:txBody>
          <a:bodyPr/>
          <a:lstStyle/>
          <a:p>
            <a:r>
              <a:rPr lang="en-ZA" dirty="0" smtClean="0">
                <a:solidFill>
                  <a:schemeClr val="bg1"/>
                </a:solidFill>
              </a:rPr>
              <a:t>public health spending</a:t>
            </a:r>
            <a:endParaRPr lang="en-ZA"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034" y="285728"/>
            <a:ext cx="8229600" cy="6000792"/>
          </a:xfrm>
        </p:spPr>
        <p:txBody>
          <a:bodyPr/>
          <a:lstStyle/>
          <a:p>
            <a:r>
              <a:rPr lang="en-ZA" sz="2000" dirty="0" smtClean="0"/>
              <a:t>South African Med J. 2005 Aug;95(8):591-4.</a:t>
            </a:r>
            <a:br>
              <a:rPr lang="en-ZA" sz="2000" dirty="0" smtClean="0"/>
            </a:br>
            <a:r>
              <a:rPr lang="en-ZA" sz="2800" b="1" dirty="0" smtClean="0"/>
              <a:t>The cost of treating serious abdominal firearm-related injuries in South Africa</a:t>
            </a:r>
            <a:r>
              <a:rPr lang="en-ZA" sz="2000" b="1" dirty="0" smtClean="0"/>
              <a:t/>
            </a:r>
            <a:br>
              <a:rPr lang="en-ZA" sz="2000" b="1" dirty="0" smtClean="0"/>
            </a:br>
            <a:r>
              <a:rPr lang="en-ZA" sz="1400" b="1" dirty="0" smtClean="0"/>
              <a:t/>
            </a:r>
            <a:br>
              <a:rPr lang="en-ZA" sz="1400" b="1" dirty="0" smtClean="0"/>
            </a:br>
            <a:r>
              <a:rPr lang="en-ZA" sz="1800" dirty="0" smtClean="0">
                <a:hlinkClick r:id="rId3" action="ppaction://hlinkfile"/>
              </a:rPr>
              <a:t>Allard D</a:t>
            </a:r>
            <a:r>
              <a:rPr lang="en-ZA" sz="1800" dirty="0" smtClean="0"/>
              <a:t>, </a:t>
            </a:r>
            <a:r>
              <a:rPr lang="en-ZA" sz="1800" dirty="0" smtClean="0">
                <a:hlinkClick r:id="rId4" action="ppaction://hlinkfile"/>
              </a:rPr>
              <a:t>Burch VC</a:t>
            </a:r>
            <a:r>
              <a:rPr lang="en-ZA" sz="1800" dirty="0" smtClean="0"/>
              <a:t>.</a:t>
            </a:r>
            <a:r>
              <a:rPr lang="en-ZA" sz="1400" dirty="0" smtClean="0"/>
              <a:t/>
            </a:r>
            <a:br>
              <a:rPr lang="en-ZA" sz="1400" dirty="0" smtClean="0"/>
            </a:br>
            <a:r>
              <a:rPr lang="en-ZA" sz="1400" dirty="0" smtClean="0"/>
              <a:t>Department of Surgery, G F Jooste Hospital, Cape Town. denisallard@mweb.co.za</a:t>
            </a:r>
            <a:br>
              <a:rPr lang="en-ZA" sz="1400" dirty="0" smtClean="0"/>
            </a:br>
            <a:r>
              <a:rPr lang="en-ZA" sz="1400" dirty="0" smtClean="0"/>
              <a:t/>
            </a:r>
            <a:br>
              <a:rPr lang="en-ZA" sz="1400" dirty="0" smtClean="0"/>
            </a:br>
            <a:r>
              <a:rPr lang="en-ZA" sz="1400" b="1" dirty="0" smtClean="0"/>
              <a:t>Abstract</a:t>
            </a:r>
            <a:br>
              <a:rPr lang="en-ZA" sz="1400" b="1" dirty="0" smtClean="0"/>
            </a:br>
            <a:r>
              <a:rPr lang="en-ZA" sz="1400" dirty="0" smtClean="0"/>
              <a:t>INTRODUCTION: Firearms, the leading external cause of non-natural deaths in South Africa, claim approximately 15,000 lives annually. Up to 127,000 firearm-injured victims seek state health care assistance per annum. The fiscal burden of treating these injuries is not known. METHODS: All serious abdominal firearm-related injuries (requiring admission to hospital and emergency surgery) presenting to a state hospital over a 6-month period were reviewed. A cost analysis using five variables was performed: operating theatre time, duration of hospital and high-care unit stay, pharmaceutical and blood products used, laboratory services used and diagnostic imaging studies performed. RESULTS: Twenty-three patients with serious abdominal gunshot injuries were admitted, of whom 21 (91%) were treated at the hospital from admission until discharge. Each admission cost approximately US dollars 1,467. Hospital stay (47%) and operating theatre (30%) costs accounted for most of the total cost. Pharmaceuticals and blood products (20%), laboratory services (2%) and imaging studies (1%) contributed less than 25% to the total cost. CONCLUSION: Serious abdominal gunshot injuries cost at least 13-fold more than the annual per capita South African government expenditure on health. This fiscal burden of approximately US dollars 2.9 million, almost 4% of the annual health budget, does not include the cost of treating other serious gunshot injuries. These findings highlight the need for successful violence prevention strategies in South African.</a:t>
            </a:r>
            <a:r>
              <a:rPr lang="en-ZA" sz="1100" dirty="0" smtClean="0"/>
              <a:t/>
            </a:r>
            <a:br>
              <a:rPr lang="en-ZA" sz="1100" dirty="0" smtClean="0"/>
            </a:br>
            <a:endParaRPr lang="en-ZA" sz="1100" dirty="0"/>
          </a:p>
        </p:txBody>
      </p:sp>
      <p:sp>
        <p:nvSpPr>
          <p:cNvPr id="3" name="TextBox 2"/>
          <p:cNvSpPr txBox="1"/>
          <p:nvPr/>
        </p:nvSpPr>
        <p:spPr>
          <a:xfrm>
            <a:off x="357158" y="2500306"/>
            <a:ext cx="8501122" cy="2062103"/>
          </a:xfrm>
          <a:prstGeom prst="rect">
            <a:avLst/>
          </a:prstGeom>
          <a:solidFill>
            <a:schemeClr val="tx2">
              <a:lumMod val="40000"/>
              <a:lumOff val="60000"/>
            </a:schemeClr>
          </a:solidFill>
          <a:ln>
            <a:solidFill>
              <a:schemeClr val="bg1"/>
            </a:solidFill>
          </a:ln>
        </p:spPr>
        <p:txBody>
          <a:bodyPr wrap="square" rtlCol="0">
            <a:spAutoFit/>
          </a:bodyPr>
          <a:lstStyle/>
          <a:p>
            <a:pPr algn="ctr"/>
            <a:r>
              <a:rPr lang="en-ZA" sz="3200" b="1" dirty="0" smtClean="0"/>
              <a:t>Serious abdominal gunshot injuries cost at least 13-fold more than the annual per capita South African government expenditure on health.</a:t>
            </a:r>
            <a:endParaRPr lang="en-ZA" sz="32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preferRelativeResize="0">
            <a:picLocks noChangeArrowheads="1"/>
          </p:cNvPicPr>
          <p:nvPr/>
        </p:nvPicPr>
        <p:blipFill>
          <a:blip r:embed="rId3" cstate="print"/>
          <a:srcRect/>
          <a:stretch>
            <a:fillRect/>
          </a:stretch>
        </p:blipFill>
        <p:spPr bwMode="auto">
          <a:xfrm>
            <a:off x="0" y="642938"/>
            <a:ext cx="9144000" cy="5072062"/>
          </a:xfrm>
          <a:prstGeom prst="rect">
            <a:avLst/>
          </a:prstGeom>
          <a:noFill/>
          <a:ln w="9525">
            <a:noFill/>
            <a:miter lim="800000"/>
            <a:headEnd/>
            <a:tailEnd/>
          </a:ln>
        </p:spPr>
      </p:pic>
      <p:sp>
        <p:nvSpPr>
          <p:cNvPr id="3" name="Title 2"/>
          <p:cNvSpPr>
            <a:spLocks noGrp="1"/>
          </p:cNvSpPr>
          <p:nvPr>
            <p:ph type="title"/>
          </p:nvPr>
        </p:nvSpPr>
        <p:spPr>
          <a:xfrm>
            <a:off x="428596" y="5500702"/>
            <a:ext cx="8229600" cy="1143000"/>
          </a:xfrm>
        </p:spPr>
        <p:txBody>
          <a:bodyPr/>
          <a:lstStyle/>
          <a:p>
            <a:r>
              <a:rPr lang="en-ZA" dirty="0" smtClean="0">
                <a:solidFill>
                  <a:schemeClr val="bg1"/>
                </a:solidFill>
              </a:rPr>
              <a:t>physicians</a:t>
            </a:r>
            <a:endParaRPr lang="en-ZA"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2117</TotalTime>
  <Words>1613</Words>
  <Application>Microsoft Office PowerPoint</Application>
  <PresentationFormat>On-screen Show (4:3)</PresentationFormat>
  <Paragraphs>149</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Denis Allard Health Economics Brussels - ESTES 2010 </vt:lpstr>
      <vt:lpstr>Slide 2</vt:lpstr>
      <vt:lpstr>Slide 3</vt:lpstr>
      <vt:lpstr>Slide 4</vt:lpstr>
      <vt:lpstr>Slide 5</vt:lpstr>
      <vt:lpstr>world map</vt:lpstr>
      <vt:lpstr>public health spending</vt:lpstr>
      <vt:lpstr>South African Med J. 2005 Aug;95(8):591-4. The cost of treating serious abdominal firearm-related injuries in South Africa  Allard D, Burch VC. Department of Surgery, G F Jooste Hospital, Cape Town. denisallard@mweb.co.za  Abstract INTRODUCTION: Firearms, the leading external cause of non-natural deaths in South Africa, claim approximately 15,000 lives annually. Up to 127,000 firearm-injured victims seek state health care assistance per annum. The fiscal burden of treating these injuries is not known. METHODS: All serious abdominal firearm-related injuries (requiring admission to hospital and emergency surgery) presenting to a state hospital over a 6-month period were reviewed. A cost analysis using five variables was performed: operating theatre time, duration of hospital and high-care unit stay, pharmaceutical and blood products used, laboratory services used and diagnostic imaging studies performed. RESULTS: Twenty-three patients with serious abdominal gunshot injuries were admitted, of whom 21 (91%) were treated at the hospital from admission until discharge. Each admission cost approximately US dollars 1,467. Hospital stay (47%) and operating theatre (30%) costs accounted for most of the total cost. Pharmaceuticals and blood products (20%), laboratory services (2%) and imaging studies (1%) contributed less than 25% to the total cost. CONCLUSION: Serious abdominal gunshot injuries cost at least 13-fold more than the annual per capita South African government expenditure on health. This fiscal burden of approximately US dollars 2.9 million, almost 4% of the annual health budget, does not include the cost of treating other serious gunshot injuries. These findings highlight the need for successful violence prevention strategies in South African. </vt:lpstr>
      <vt:lpstr>physicians</vt:lpstr>
      <vt:lpstr>Slide 10</vt:lpstr>
      <vt:lpstr>Teaching</vt:lpstr>
      <vt:lpstr>road accident death</vt:lpstr>
      <vt:lpstr>Slide 13</vt:lpstr>
      <vt:lpstr>Slide 14</vt:lpstr>
      <vt:lpstr>Slide 15</vt:lpstr>
      <vt:lpstr>236  Penetrating cardiac injuries</vt:lpstr>
      <vt:lpstr>Slide 17</vt:lpstr>
      <vt:lpstr>Br J Surg. 2003 Jun;90(6):718-22. Temporary closure of open abdominal wounds by the modified sandwich-vacuum pack technique.  Navsaria PH, Bunting M, Omoshoro-Jones J, Nicol AJ, Kahn D. Trauma Unit, Groote Schuur Hospital, Cape Town, South Africa</vt:lpstr>
      <vt:lpstr>Slide 19</vt:lpstr>
      <vt:lpstr> ’Be passionate and positive about what you can achieve in your profession’….You will be a happier human for it! * ‘Train and teach the manpower of the future’ * ’Good outcome depends on rapid access to definitive care’  * ‘The trauma surgeon of today is not operating on the anatomy but on the physiology of the patient’ * ’Clinical audits and research are important tools in trauma surgery * ‘Remain conservative whenever possible’</vt:lpstr>
      <vt:lpstr> denisallard@mweb.co.za  ...see you in Cape Town</vt:lpstr>
    </vt:vector>
  </TitlesOfParts>
  <Company>Home PC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in SA</dc:title>
  <dc:creator>S &amp; D</dc:creator>
  <cp:lastModifiedBy>beast</cp:lastModifiedBy>
  <cp:revision>172</cp:revision>
  <dcterms:created xsi:type="dcterms:W3CDTF">2010-03-29T08:53:05Z</dcterms:created>
  <dcterms:modified xsi:type="dcterms:W3CDTF">2010-05-09T14:39:15Z</dcterms:modified>
</cp:coreProperties>
</file>