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66" r:id="rId1"/>
  </p:sldMasterIdLst>
  <p:sldIdLst>
    <p:sldId id="256" r:id="rId2"/>
    <p:sldId id="260" r:id="rId3"/>
    <p:sldId id="264" r:id="rId4"/>
    <p:sldId id="279" r:id="rId5"/>
    <p:sldId id="285" r:id="rId6"/>
    <p:sldId id="289" r:id="rId7"/>
    <p:sldId id="277" r:id="rId8"/>
    <p:sldId id="291" r:id="rId9"/>
    <p:sldId id="275" r:id="rId10"/>
    <p:sldId id="276" r:id="rId11"/>
    <p:sldId id="278" r:id="rId12"/>
    <p:sldId id="286" r:id="rId13"/>
    <p:sldId id="287" r:id="rId14"/>
    <p:sldId id="288" r:id="rId15"/>
    <p:sldId id="284" r:id="rId16"/>
    <p:sldId id="2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75" autoAdjust="0"/>
  </p:normalViewPr>
  <p:slideViewPr>
    <p:cSldViewPr snapToGrid="0" snapToObjects="1">
      <p:cViewPr>
        <p:scale>
          <a:sx n="100" d="100"/>
          <a:sy n="100" d="100"/>
        </p:scale>
        <p:origin x="-2392"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2012/01/03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77A735-8112-9E49-8457-0A6073D1ADC4}" type="datetimeFigureOut">
              <a:rPr lang="en-US" smtClean="0"/>
              <a:t>2012/01/03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E22C-949D-9645-A8D6-69C2360B68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E77A735-8112-9E49-8457-0A6073D1ADC4}" type="datetimeFigureOut">
              <a:rPr lang="en-US" smtClean="0"/>
              <a:t>2012/01/03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E22C-949D-9645-A8D6-69C2360B689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fld id="{F4871F97-7C3F-C248-99EF-E3864BFF3079}" type="datetime1">
              <a:rPr lang="en-US"/>
              <a:pPr/>
              <a:t>2012/01/03</a:t>
            </a:fld>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7B1EF76C-F1FE-CD40-A985-87FB76580687}" type="slidenum">
              <a:rPr lang="en-US"/>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328108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fld id="{7DE96F05-2FA1-D54A-9BED-A66F3AC3384C}" type="datetime1">
              <a:rPr lang="en-US"/>
              <a:pPr/>
              <a:t>2012/01/03</a:t>
            </a:fld>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63F9DB88-2E14-D747-9F12-F313A5C2843D}"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103967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77A735-8112-9E49-8457-0A6073D1ADC4}" type="datetimeFigureOut">
              <a:rPr lang="en-US" smtClean="0"/>
              <a:t>2012/01/03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E22C-949D-9645-A8D6-69C2360B68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2012/01/03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DE77A735-8112-9E49-8457-0A6073D1ADC4}" type="datetimeFigureOut">
              <a:rPr lang="en-US" smtClean="0"/>
              <a:t>2012/01/03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E22C-949D-9645-A8D6-69C2360B68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DE77A735-8112-9E49-8457-0A6073D1ADC4}" type="datetimeFigureOut">
              <a:rPr lang="en-US" smtClean="0"/>
              <a:t>2012/01/03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4E22C-949D-9645-A8D6-69C2360B689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E77A735-8112-9E49-8457-0A6073D1ADC4}" type="datetimeFigureOut">
              <a:rPr lang="en-US" smtClean="0"/>
              <a:t>2012/01/03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4E22C-949D-9645-A8D6-69C2360B68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7A735-8112-9E49-8457-0A6073D1ADC4}" type="datetimeFigureOut">
              <a:rPr lang="en-US" smtClean="0"/>
              <a:t>2012/01/03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4E22C-949D-9645-A8D6-69C2360B68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77A735-8112-9E49-8457-0A6073D1ADC4}" type="datetimeFigureOut">
              <a:rPr lang="en-US" smtClean="0"/>
              <a:t>2012/01/03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77A735-8112-9E49-8457-0A6073D1ADC4}" type="datetimeFigureOut">
              <a:rPr lang="en-US" smtClean="0"/>
              <a:t>2012/01/03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E22C-949D-9645-A8D6-69C2360B68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E77A735-8112-9E49-8457-0A6073D1ADC4}" type="datetimeFigureOut">
              <a:rPr lang="en-US" smtClean="0"/>
              <a:t>2012/01/03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364E22C-949D-9645-A8D6-69C2360B68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 id="2147484778" r:id="rId12"/>
    <p:sldLayoutId id="2147484779"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MANAGING TORSO TRAUMA WITHOUT CT SCAN</a:t>
            </a:r>
            <a:endParaRPr lang="en-US" sz="3600" dirty="0"/>
          </a:p>
        </p:txBody>
      </p:sp>
      <p:sp>
        <p:nvSpPr>
          <p:cNvPr id="3" name="Subtitle 2"/>
          <p:cNvSpPr>
            <a:spLocks noGrp="1"/>
          </p:cNvSpPr>
          <p:nvPr>
            <p:ph type="subTitle" idx="1"/>
          </p:nvPr>
        </p:nvSpPr>
        <p:spPr/>
        <p:txBody>
          <a:bodyPr>
            <a:normAutofit lnSpcReduction="10000"/>
          </a:bodyPr>
          <a:lstStyle/>
          <a:p>
            <a:endParaRPr lang="en-US" dirty="0" smtClean="0"/>
          </a:p>
          <a:p>
            <a:endParaRPr lang="en-US" dirty="0"/>
          </a:p>
          <a:p>
            <a:endParaRPr lang="en-US" dirty="0" smtClean="0"/>
          </a:p>
          <a:p>
            <a:r>
              <a:rPr lang="en-US" dirty="0" err="1" smtClean="0"/>
              <a:t>Dr</a:t>
            </a:r>
            <a:r>
              <a:rPr lang="en-US" dirty="0" smtClean="0"/>
              <a:t> Denis Allard, trauma surgeon, South Africa</a:t>
            </a:r>
            <a:endParaRPr lang="en-US" dirty="0"/>
          </a:p>
        </p:txBody>
      </p:sp>
    </p:spTree>
    <p:extLst>
      <p:ext uri="{BB962C8B-B14F-4D97-AF65-F5344CB8AC3E}">
        <p14:creationId xmlns:p14="http://schemas.microsoft.com/office/powerpoint/2010/main" val="1028874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indication for a CT scan</a:t>
            </a:r>
            <a:endParaRPr lang="en-US" dirty="0"/>
          </a:p>
        </p:txBody>
      </p:sp>
      <p:sp>
        <p:nvSpPr>
          <p:cNvPr id="3" name="Content Placeholder 2"/>
          <p:cNvSpPr>
            <a:spLocks noGrp="1"/>
          </p:cNvSpPr>
          <p:nvPr>
            <p:ph idx="1"/>
          </p:nvPr>
        </p:nvSpPr>
        <p:spPr/>
        <p:txBody>
          <a:bodyPr>
            <a:normAutofit/>
          </a:bodyPr>
          <a:lstStyle/>
          <a:p>
            <a:r>
              <a:rPr lang="en-US" sz="2400" dirty="0" smtClean="0"/>
              <a:t>Stable blunt multiple trauma with a positive FAST</a:t>
            </a:r>
          </a:p>
          <a:p>
            <a:endParaRPr lang="en-US" sz="2400" dirty="0" smtClean="0"/>
          </a:p>
          <a:p>
            <a:r>
              <a:rPr lang="en-US" sz="2400" dirty="0" smtClean="0"/>
              <a:t>Tangential gunshot wounds without indication to surgery</a:t>
            </a:r>
          </a:p>
          <a:p>
            <a:endParaRPr lang="en-US" sz="2400" dirty="0" smtClean="0"/>
          </a:p>
          <a:p>
            <a:r>
              <a:rPr lang="en-US" sz="2400" dirty="0" smtClean="0"/>
              <a:t>Stable ventilated blunt multiple trauma patient that has non-explained pyrexia or fails to improve his clinical condition</a:t>
            </a:r>
          </a:p>
          <a:p>
            <a:endParaRPr lang="en-US" sz="2400" dirty="0" smtClean="0"/>
          </a:p>
          <a:p>
            <a:r>
              <a:rPr lang="en-US" sz="2400" dirty="0" smtClean="0"/>
              <a:t>Stable penetrating torso patients that are candidates for selective non-operative management (SNOM)</a:t>
            </a:r>
          </a:p>
        </p:txBody>
      </p:sp>
      <p:sp>
        <p:nvSpPr>
          <p:cNvPr id="4" name="Text Placeholder 3"/>
          <p:cNvSpPr>
            <a:spLocks noGrp="1"/>
          </p:cNvSpPr>
          <p:nvPr>
            <p:ph type="body" sz="half" idx="2"/>
          </p:nvPr>
        </p:nvSpPr>
        <p:spPr/>
        <p:txBody>
          <a:bodyPr/>
          <a:lstStyle/>
          <a:p>
            <a:r>
              <a:rPr lang="en-US" dirty="0" smtClean="0"/>
              <a:t>In the following patients…</a:t>
            </a:r>
            <a:endParaRPr lang="en-US" dirty="0"/>
          </a:p>
        </p:txBody>
      </p:sp>
    </p:spTree>
    <p:extLst>
      <p:ext uri="{BB962C8B-B14F-4D97-AF65-F5344CB8AC3E}">
        <p14:creationId xmlns:p14="http://schemas.microsoft.com/office/powerpoint/2010/main" val="30226516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909720"/>
          </a:xfrm>
        </p:spPr>
        <p:txBody>
          <a:bodyPr/>
          <a:lstStyle/>
          <a:p>
            <a:r>
              <a:rPr lang="en-US" dirty="0" smtClean="0"/>
              <a:t>Indication for CT scan</a:t>
            </a:r>
            <a:endParaRPr lang="en-US" dirty="0"/>
          </a:p>
        </p:txBody>
      </p:sp>
      <p:sp>
        <p:nvSpPr>
          <p:cNvPr id="3" name="Content Placeholder 2"/>
          <p:cNvSpPr>
            <a:spLocks noGrp="1"/>
          </p:cNvSpPr>
          <p:nvPr>
            <p:ph idx="1"/>
          </p:nvPr>
        </p:nvSpPr>
        <p:spPr/>
        <p:txBody>
          <a:bodyPr>
            <a:normAutofit/>
          </a:bodyPr>
          <a:lstStyle/>
          <a:p>
            <a:r>
              <a:rPr lang="en-US" sz="2400" dirty="0" smtClean="0"/>
              <a:t>All stable patients with trans-</a:t>
            </a:r>
            <a:r>
              <a:rPr lang="en-US" sz="2400" dirty="0" err="1" smtClean="0"/>
              <a:t>mediastinal</a:t>
            </a:r>
            <a:r>
              <a:rPr lang="en-US" sz="2400" dirty="0" smtClean="0"/>
              <a:t> gunshot wounds</a:t>
            </a:r>
          </a:p>
          <a:p>
            <a:endParaRPr lang="en-US" sz="2400" dirty="0" smtClean="0"/>
          </a:p>
          <a:p>
            <a:r>
              <a:rPr lang="en-US" sz="2400" dirty="0" smtClean="0"/>
              <a:t>All stable patients with a widened mediastinum on chest X-ray</a:t>
            </a:r>
          </a:p>
          <a:p>
            <a:endParaRPr lang="en-US" sz="2400" dirty="0" smtClean="0"/>
          </a:p>
          <a:p>
            <a:r>
              <a:rPr lang="en-US" sz="2400" dirty="0" smtClean="0"/>
              <a:t>All patients with delayed onset of soft vascular injury signs (pulsating mass, bruit)</a:t>
            </a:r>
          </a:p>
          <a:p>
            <a:endParaRPr lang="en-US" sz="2400" dirty="0" smtClean="0"/>
          </a:p>
          <a:p>
            <a:r>
              <a:rPr lang="en-US" sz="2400" dirty="0" smtClean="0"/>
              <a:t>All patients with non resolving large </a:t>
            </a:r>
            <a:r>
              <a:rPr lang="en-US" sz="2400" dirty="0" err="1" smtClean="0"/>
              <a:t>hemo</a:t>
            </a:r>
            <a:r>
              <a:rPr lang="en-US" sz="2400" dirty="0" smtClean="0"/>
              <a:t>-thorax after multiple chest drain insertions</a:t>
            </a:r>
          </a:p>
          <a:p>
            <a:endParaRPr lang="en-US" sz="2800" dirty="0"/>
          </a:p>
        </p:txBody>
      </p:sp>
      <p:sp>
        <p:nvSpPr>
          <p:cNvPr id="4" name="Text Placeholder 3"/>
          <p:cNvSpPr>
            <a:spLocks noGrp="1"/>
          </p:cNvSpPr>
          <p:nvPr>
            <p:ph type="body" sz="half" idx="2"/>
          </p:nvPr>
        </p:nvSpPr>
        <p:spPr>
          <a:xfrm>
            <a:off x="457201" y="1790700"/>
            <a:ext cx="2139696" cy="4583467"/>
          </a:xfrm>
        </p:spPr>
        <p:txBody>
          <a:bodyPr/>
          <a:lstStyle/>
          <a:p>
            <a:r>
              <a:rPr lang="en-US" dirty="0" smtClean="0"/>
              <a:t>In the following patients…</a:t>
            </a:r>
            <a:endParaRPr lang="en-US" dirty="0"/>
          </a:p>
        </p:txBody>
      </p:sp>
    </p:spTree>
    <p:extLst>
      <p:ext uri="{BB962C8B-B14F-4D97-AF65-F5344CB8AC3E}">
        <p14:creationId xmlns:p14="http://schemas.microsoft.com/office/powerpoint/2010/main" val="39580751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Computed tomography in the diagnosis of blunt thoracic injury</a:t>
            </a:r>
            <a:endParaRPr lang="en-US" sz="2000" dirty="0"/>
          </a:p>
        </p:txBody>
      </p:sp>
      <p:sp>
        <p:nvSpPr>
          <p:cNvPr id="3" name="Content Placeholder 2"/>
          <p:cNvSpPr>
            <a:spLocks noGrp="1"/>
          </p:cNvSpPr>
          <p:nvPr>
            <p:ph idx="1"/>
          </p:nvPr>
        </p:nvSpPr>
        <p:spPr/>
        <p:txBody>
          <a:bodyPr>
            <a:normAutofit/>
          </a:bodyPr>
          <a:lstStyle/>
          <a:p>
            <a:endParaRPr lang="en-US" sz="2000" dirty="0" smtClean="0"/>
          </a:p>
          <a:p>
            <a:endParaRPr lang="en-US" sz="2000" dirty="0"/>
          </a:p>
          <a:p>
            <a:pPr marL="0" indent="0">
              <a:buNone/>
            </a:pPr>
            <a:endParaRPr lang="en-US" sz="2000" dirty="0"/>
          </a:p>
          <a:p>
            <a:pPr marL="0" indent="0">
              <a:buNone/>
            </a:pPr>
            <a:r>
              <a:rPr lang="en-US" sz="2400" dirty="0" smtClean="0"/>
              <a:t>Although </a:t>
            </a:r>
            <a:r>
              <a:rPr lang="en-US" sz="2400" dirty="0"/>
              <a:t>chest X-ray is less sensitive in detecting parenchymal and pleural injuries than CT, the majorities of the injuries identified by CT alone are minor and require no treatment</a:t>
            </a:r>
            <a:r>
              <a:rPr lang="en-US" sz="2400" dirty="0" smtClean="0"/>
              <a:t>.</a:t>
            </a:r>
          </a:p>
          <a:p>
            <a:pPr marL="0" indent="0">
              <a:buNone/>
            </a:pPr>
            <a:r>
              <a:rPr lang="en-US" sz="2400" dirty="0" smtClean="0"/>
              <a:t>CXR </a:t>
            </a:r>
            <a:r>
              <a:rPr lang="en-US" sz="2400" dirty="0"/>
              <a:t>remains the primary modality for the diagnostic evaluation of blunt thoracic trauma</a:t>
            </a:r>
            <a:r>
              <a:rPr lang="en-US" sz="2400" dirty="0" smtClean="0"/>
              <a:t>.</a:t>
            </a:r>
            <a:endParaRPr lang="en-GB" sz="2400" dirty="0"/>
          </a:p>
          <a:p>
            <a:endParaRPr lang="en-US" sz="2000" dirty="0"/>
          </a:p>
        </p:txBody>
      </p:sp>
      <p:sp>
        <p:nvSpPr>
          <p:cNvPr id="4" name="Text Placeholder 3"/>
          <p:cNvSpPr>
            <a:spLocks noGrp="1"/>
          </p:cNvSpPr>
          <p:nvPr>
            <p:ph type="body" sz="half" idx="2"/>
          </p:nvPr>
        </p:nvSpPr>
        <p:spPr>
          <a:xfrm>
            <a:off x="457201" y="2463800"/>
            <a:ext cx="2139696" cy="3910367"/>
          </a:xfrm>
        </p:spPr>
        <p:txBody>
          <a:bodyPr/>
          <a:lstStyle/>
          <a:p>
            <a:r>
              <a:rPr lang="en-US" dirty="0" smtClean="0"/>
              <a:t>Marts &amp; al, American Journal of Surgery 1994</a:t>
            </a:r>
            <a:endParaRPr lang="en-US" dirty="0"/>
          </a:p>
        </p:txBody>
      </p:sp>
    </p:spTree>
    <p:extLst>
      <p:ext uri="{BB962C8B-B14F-4D97-AF65-F5344CB8AC3E}">
        <p14:creationId xmlns:p14="http://schemas.microsoft.com/office/powerpoint/2010/main" val="10078587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2751220"/>
          </a:xfrm>
        </p:spPr>
        <p:txBody>
          <a:bodyPr/>
          <a:lstStyle/>
          <a:p>
            <a:r>
              <a:rPr lang="en-US" sz="2000" dirty="0" smtClean="0"/>
              <a:t>Risk factors for Traumatic Injury findings on thoracic Computed Tomography Among patients with blunt trauma having a normal chest Radiograph</a:t>
            </a:r>
            <a:endParaRPr lang="en-US" sz="1800" dirty="0"/>
          </a:p>
        </p:txBody>
      </p:sp>
      <p:sp>
        <p:nvSpPr>
          <p:cNvPr id="3" name="Content Placeholder 2"/>
          <p:cNvSpPr>
            <a:spLocks noGrp="1"/>
          </p:cNvSpPr>
          <p:nvPr>
            <p:ph idx="1"/>
          </p:nvPr>
        </p:nvSpPr>
        <p:spPr/>
        <p:txBody>
          <a:bodyPr>
            <a:normAutofit/>
          </a:bodyPr>
          <a:lstStyle/>
          <a:p>
            <a:endParaRPr lang="en-US" sz="2000" dirty="0" smtClean="0"/>
          </a:p>
          <a:p>
            <a:endParaRPr lang="en-US" sz="2000" dirty="0"/>
          </a:p>
          <a:p>
            <a:pPr marL="0" indent="0">
              <a:buNone/>
            </a:pPr>
            <a:endParaRPr lang="en-US" sz="2000" dirty="0" smtClean="0"/>
          </a:p>
          <a:p>
            <a:pPr marL="0" indent="0">
              <a:buNone/>
            </a:pPr>
            <a:r>
              <a:rPr lang="en-US" sz="2400" dirty="0" smtClean="0"/>
              <a:t>Among patients with a normal screening chest radiography, reserving thoracic computed tomography for older male patients with abdominal or extremity blunt trauma seems safe and cost-effective </a:t>
            </a:r>
            <a:endParaRPr lang="en-US" sz="2400" dirty="0"/>
          </a:p>
        </p:txBody>
      </p:sp>
      <p:sp>
        <p:nvSpPr>
          <p:cNvPr id="4" name="Text Placeholder 3"/>
          <p:cNvSpPr>
            <a:spLocks noGrp="1"/>
          </p:cNvSpPr>
          <p:nvPr>
            <p:ph type="body" sz="half" idx="2"/>
          </p:nvPr>
        </p:nvSpPr>
        <p:spPr>
          <a:xfrm>
            <a:off x="457201" y="3848100"/>
            <a:ext cx="2139696" cy="2526067"/>
          </a:xfrm>
        </p:spPr>
        <p:txBody>
          <a:bodyPr/>
          <a:lstStyle/>
          <a:p>
            <a:r>
              <a:rPr lang="en-US" dirty="0" smtClean="0"/>
              <a:t>Kaiser &amp; al, Archives of Surgery, 2011</a:t>
            </a:r>
            <a:endParaRPr lang="en-US" dirty="0"/>
          </a:p>
        </p:txBody>
      </p:sp>
    </p:spTree>
    <p:extLst>
      <p:ext uri="{BB962C8B-B14F-4D97-AF65-F5344CB8AC3E}">
        <p14:creationId xmlns:p14="http://schemas.microsoft.com/office/powerpoint/2010/main" val="259586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532020"/>
          </a:xfrm>
        </p:spPr>
        <p:txBody>
          <a:bodyPr/>
          <a:lstStyle/>
          <a:p>
            <a:r>
              <a:rPr lang="en-US" sz="1800" dirty="0" smtClean="0"/>
              <a:t>The Clinical Significance of Occult Thoracic Injury in Blunt Trauma Patients</a:t>
            </a:r>
            <a:endParaRPr lang="en-US" sz="1800" dirty="0"/>
          </a:p>
        </p:txBody>
      </p:sp>
      <p:sp>
        <p:nvSpPr>
          <p:cNvPr id="3" name="Content Placeholder 2"/>
          <p:cNvSpPr>
            <a:spLocks noGrp="1"/>
          </p:cNvSpPr>
          <p:nvPr>
            <p:ph idx="1"/>
          </p:nvPr>
        </p:nvSpPr>
        <p:spPr/>
        <p:txBody>
          <a:bodyPr>
            <a:normAutofit/>
          </a:bodyPr>
          <a:lstStyle/>
          <a:p>
            <a:endParaRPr lang="en-US" sz="2000" dirty="0" smtClean="0"/>
          </a:p>
          <a:p>
            <a:endParaRPr lang="en-US" sz="2000" dirty="0"/>
          </a:p>
          <a:p>
            <a:pPr marL="0" indent="0">
              <a:buNone/>
            </a:pPr>
            <a:endParaRPr lang="en-US" sz="2000" dirty="0" smtClean="0"/>
          </a:p>
          <a:p>
            <a:pPr marL="0" indent="0">
              <a:buNone/>
            </a:pPr>
            <a:r>
              <a:rPr lang="en-US" sz="2400" dirty="0" smtClean="0"/>
              <a:t>No patient with isolated occult thoracic injury required intubation or tube </a:t>
            </a:r>
            <a:r>
              <a:rPr lang="en-US" sz="2400" dirty="0" err="1" smtClean="0"/>
              <a:t>thoracostomy</a:t>
            </a:r>
            <a:r>
              <a:rPr lang="en-US" sz="2400" dirty="0" smtClean="0"/>
              <a:t>. </a:t>
            </a:r>
          </a:p>
          <a:p>
            <a:pPr marL="0" indent="0">
              <a:buNone/>
            </a:pPr>
            <a:endParaRPr lang="en-US" sz="2400" dirty="0" smtClean="0"/>
          </a:p>
          <a:p>
            <a:pPr marL="0" indent="0">
              <a:buNone/>
            </a:pPr>
            <a:r>
              <a:rPr lang="en-US" sz="2400" dirty="0" smtClean="0"/>
              <a:t>Occult injuries, diagnosed by Thoracic Computed Tomography only, have minimal clinical consequences but attract increased hospital resources.</a:t>
            </a:r>
          </a:p>
        </p:txBody>
      </p:sp>
      <p:sp>
        <p:nvSpPr>
          <p:cNvPr id="4" name="Text Placeholder 3"/>
          <p:cNvSpPr>
            <a:spLocks noGrp="1"/>
          </p:cNvSpPr>
          <p:nvPr>
            <p:ph type="body" sz="half" idx="2"/>
          </p:nvPr>
        </p:nvSpPr>
        <p:spPr>
          <a:xfrm>
            <a:off x="457201" y="2476500"/>
            <a:ext cx="2139696" cy="3897667"/>
          </a:xfrm>
        </p:spPr>
        <p:txBody>
          <a:bodyPr/>
          <a:lstStyle/>
          <a:p>
            <a:r>
              <a:rPr lang="en-US" dirty="0" smtClean="0"/>
              <a:t>Kaiser &amp; al, the American Surgeon, 2010</a:t>
            </a:r>
            <a:endParaRPr lang="en-US" dirty="0"/>
          </a:p>
        </p:txBody>
      </p:sp>
    </p:spTree>
    <p:extLst>
      <p:ext uri="{BB962C8B-B14F-4D97-AF65-F5344CB8AC3E}">
        <p14:creationId xmlns:p14="http://schemas.microsoft.com/office/powerpoint/2010/main" val="25239667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Rectangle 7"/>
          <p:cNvSpPr>
            <a:spLocks noGrp="1" noChangeArrowheads="1"/>
          </p:cNvSpPr>
          <p:nvPr>
            <p:ph type="title"/>
          </p:nvPr>
        </p:nvSpPr>
        <p:spPr>
          <a:xfrm>
            <a:off x="696913" y="455613"/>
            <a:ext cx="2962275" cy="652462"/>
          </a:xfrm>
        </p:spPr>
        <p:txBody>
          <a:bodyPr/>
          <a:lstStyle/>
          <a:p>
            <a:r>
              <a:rPr lang="en-US" sz="2800" dirty="0"/>
              <a:t>In conclusion:</a:t>
            </a:r>
          </a:p>
        </p:txBody>
      </p:sp>
      <p:sp>
        <p:nvSpPr>
          <p:cNvPr id="74755" name="Rectangle 3"/>
          <p:cNvSpPr>
            <a:spLocks noGrp="1" noChangeArrowheads="1"/>
          </p:cNvSpPr>
          <p:nvPr>
            <p:ph type="body" idx="1"/>
          </p:nvPr>
        </p:nvSpPr>
        <p:spPr>
          <a:xfrm>
            <a:off x="457200" y="1333500"/>
            <a:ext cx="8229600" cy="5118100"/>
          </a:xfrm>
        </p:spPr>
        <p:txBody>
          <a:bodyPr>
            <a:normAutofit fontScale="77500" lnSpcReduction="20000"/>
          </a:bodyPr>
          <a:lstStyle/>
          <a:p>
            <a:r>
              <a:rPr lang="en-US" sz="2900" dirty="0" smtClean="0"/>
              <a:t>Do not let resource </a:t>
            </a:r>
            <a:r>
              <a:rPr lang="en-US" sz="2900" dirty="0"/>
              <a:t>limitations </a:t>
            </a:r>
            <a:r>
              <a:rPr lang="en-US" sz="2900" dirty="0" smtClean="0"/>
              <a:t>prevent you from achieving </a:t>
            </a:r>
            <a:r>
              <a:rPr lang="en-US" sz="2900" dirty="0"/>
              <a:t>excellent results comparable to international data</a:t>
            </a:r>
            <a:r>
              <a:rPr lang="en-US" sz="2900" dirty="0" smtClean="0"/>
              <a:t>.</a:t>
            </a:r>
          </a:p>
          <a:p>
            <a:endParaRPr lang="en-US" sz="2900" dirty="0" smtClean="0"/>
          </a:p>
          <a:p>
            <a:r>
              <a:rPr lang="en-US" sz="2900" dirty="0" smtClean="0"/>
              <a:t>Missed injuries are best avoided by clinical investigations and well executed surgery….scanning every patient is not the solution.</a:t>
            </a:r>
          </a:p>
          <a:p>
            <a:pPr marL="0" indent="0">
              <a:buNone/>
            </a:pPr>
            <a:endParaRPr lang="en-US" sz="2900" dirty="0"/>
          </a:p>
          <a:p>
            <a:r>
              <a:rPr lang="en-US" sz="2900" dirty="0" smtClean="0"/>
              <a:t>Experienced clinical hands are the best tools to assess the traumatic abdomen…no CT scan should convince you otherwise</a:t>
            </a:r>
          </a:p>
          <a:p>
            <a:endParaRPr lang="en-US" sz="2900" dirty="0" smtClean="0"/>
          </a:p>
          <a:p>
            <a:r>
              <a:rPr lang="en-US" sz="2900" dirty="0" smtClean="0"/>
              <a:t>Computed tomography has certain well defined indications….inexperience isn’t one of them!</a:t>
            </a:r>
          </a:p>
          <a:p>
            <a:endParaRPr lang="en-US" sz="2900" dirty="0" smtClean="0"/>
          </a:p>
          <a:p>
            <a:r>
              <a:rPr lang="en-US" sz="2900" dirty="0" smtClean="0"/>
              <a:t>Radiation doses are a reality…don’t scan them </a:t>
            </a:r>
            <a:r>
              <a:rPr lang="en-US" sz="2900" dirty="0" err="1" smtClean="0"/>
              <a:t>til</a:t>
            </a:r>
            <a:r>
              <a:rPr lang="en-US" sz="2900" dirty="0" smtClean="0"/>
              <a:t> they glow</a:t>
            </a:r>
            <a:endParaRPr lang="en-US" sz="2900" dirty="0"/>
          </a:p>
          <a:p>
            <a:endParaRPr lang="en-US" dirty="0"/>
          </a:p>
          <a:p>
            <a:endParaRPr lang="en-US" sz="24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552175"/>
            <a:ext cx="7583488" cy="2836298"/>
          </a:xfrm>
        </p:spPr>
        <p:txBody>
          <a:bodyPr/>
          <a:lstStyle/>
          <a:p>
            <a:r>
              <a:rPr lang="en-US" sz="2000" b="1" i="1" dirty="0" smtClean="0">
                <a:latin typeface="+mn-lt"/>
              </a:rPr>
              <a:t>THE ONE WHO DOES NOT KNOW AND </a:t>
            </a:r>
            <a:br>
              <a:rPr lang="en-US" sz="2000" b="1" i="1" dirty="0" smtClean="0">
                <a:latin typeface="+mn-lt"/>
              </a:rPr>
            </a:br>
            <a:r>
              <a:rPr lang="en-US" sz="2000" b="1" i="1" dirty="0" smtClean="0">
                <a:latin typeface="+mn-lt"/>
              </a:rPr>
              <a:t>WHO DOES NOT KNOW THAT HE DOES NOT KNOW……. LEAVE HIM</a:t>
            </a:r>
            <a:br>
              <a:rPr lang="en-US" sz="2000" b="1" i="1" dirty="0" smtClean="0">
                <a:latin typeface="+mn-lt"/>
              </a:rPr>
            </a:br>
            <a:r>
              <a:rPr lang="en-US" sz="2000" b="1" i="1" dirty="0">
                <a:latin typeface="+mn-lt"/>
              </a:rPr>
              <a:t/>
            </a:r>
            <a:br>
              <a:rPr lang="en-US" sz="2000" b="1" i="1" dirty="0">
                <a:latin typeface="+mn-lt"/>
              </a:rPr>
            </a:br>
            <a:r>
              <a:rPr lang="en-US" sz="2000" b="1" i="1" dirty="0" smtClean="0">
                <a:latin typeface="+mn-lt"/>
              </a:rPr>
              <a:t/>
            </a:r>
            <a:br>
              <a:rPr lang="en-US" sz="2000" b="1" i="1" dirty="0" smtClean="0">
                <a:latin typeface="+mn-lt"/>
              </a:rPr>
            </a:br>
            <a:r>
              <a:rPr lang="en-US" sz="2000" b="1" i="1" dirty="0" smtClean="0">
                <a:latin typeface="+mn-lt"/>
              </a:rPr>
              <a:t>THE ONE WHO DOES NOT KNOW</a:t>
            </a:r>
            <a:br>
              <a:rPr lang="en-US" sz="2000" b="1" i="1" dirty="0" smtClean="0">
                <a:latin typeface="+mn-lt"/>
              </a:rPr>
            </a:br>
            <a:r>
              <a:rPr lang="en-US" sz="2000" b="1" i="1" dirty="0" smtClean="0">
                <a:latin typeface="+mn-lt"/>
              </a:rPr>
              <a:t>AND WHO KNOWS THAT HE DOES NOT KNOW……</a:t>
            </a:r>
            <a:br>
              <a:rPr lang="en-US" sz="2000" b="1" i="1" dirty="0" smtClean="0">
                <a:latin typeface="+mn-lt"/>
              </a:rPr>
            </a:br>
            <a:r>
              <a:rPr lang="en-US" sz="2000" b="1" i="1" dirty="0" smtClean="0">
                <a:latin typeface="+mn-lt"/>
              </a:rPr>
              <a:t>EDUCATE HIM</a:t>
            </a:r>
            <a:r>
              <a:rPr lang="en-US" sz="2000" b="1" i="1" dirty="0">
                <a:latin typeface="+mn-lt"/>
              </a:rPr>
              <a:t/>
            </a:r>
            <a:br>
              <a:rPr lang="en-US" sz="2000" b="1" i="1" dirty="0">
                <a:latin typeface="+mn-lt"/>
              </a:rPr>
            </a:br>
            <a:endParaRPr lang="en-US" sz="2000" b="1" i="1" dirty="0">
              <a:latin typeface="+mn-lt"/>
            </a:endParaRPr>
          </a:p>
        </p:txBody>
      </p:sp>
      <p:sp>
        <p:nvSpPr>
          <p:cNvPr id="3" name="Subtitle 2"/>
          <p:cNvSpPr>
            <a:spLocks noGrp="1"/>
          </p:cNvSpPr>
          <p:nvPr>
            <p:ph type="subTitle" idx="1"/>
          </p:nvPr>
        </p:nvSpPr>
        <p:spPr>
          <a:xfrm>
            <a:off x="779463" y="3478306"/>
            <a:ext cx="7583487" cy="2993172"/>
          </a:xfrm>
        </p:spPr>
        <p:txBody>
          <a:bodyPr>
            <a:noAutofit/>
          </a:bodyPr>
          <a:lstStyle/>
          <a:p>
            <a:endParaRPr lang="en-US" sz="2000" b="1" dirty="0" smtClean="0"/>
          </a:p>
          <a:p>
            <a:r>
              <a:rPr lang="en-US" sz="2000" b="1" i="1" dirty="0" smtClean="0"/>
              <a:t>THE ONE WHO KNOWS</a:t>
            </a:r>
          </a:p>
          <a:p>
            <a:r>
              <a:rPr lang="en-US" sz="2000" b="1" i="1" dirty="0" smtClean="0"/>
              <a:t>AND WHO DOES NOT KNOW THAT HE KNOWS…..</a:t>
            </a:r>
          </a:p>
          <a:p>
            <a:r>
              <a:rPr lang="en-US" sz="2000" b="1" i="1" dirty="0" smtClean="0"/>
              <a:t>ENLIGHTEN HIM</a:t>
            </a:r>
          </a:p>
          <a:p>
            <a:endParaRPr lang="en-US" sz="2000" b="1" i="1" dirty="0" smtClean="0"/>
          </a:p>
          <a:p>
            <a:r>
              <a:rPr lang="en-US" sz="2000" b="1" i="1" dirty="0" smtClean="0"/>
              <a:t>THE ONE WHO KNOWS</a:t>
            </a:r>
          </a:p>
          <a:p>
            <a:r>
              <a:rPr lang="en-US" sz="2000" b="1" i="1" dirty="0" smtClean="0"/>
              <a:t>AND WHO KNOWS THAT HE KNOWS…..</a:t>
            </a:r>
          </a:p>
          <a:p>
            <a:r>
              <a:rPr lang="en-US" sz="2000" b="1" i="1" dirty="0" smtClean="0"/>
              <a:t>FOLLOW HIM</a:t>
            </a:r>
          </a:p>
        </p:txBody>
      </p:sp>
    </p:spTree>
    <p:extLst>
      <p:ext uri="{BB962C8B-B14F-4D97-AF65-F5344CB8AC3E}">
        <p14:creationId xmlns:p14="http://schemas.microsoft.com/office/powerpoint/2010/main" val="40845680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0"/>
          </p:nvPr>
        </p:nvSpPr>
        <p:spPr/>
        <p:txBody>
          <a:bodyPr/>
          <a:lstStyle/>
          <a:p>
            <a:fld id="{F4F816C3-B62C-4143-A1B3-420CBC303D2A}" type="datetime1">
              <a:rPr lang="en-US"/>
              <a:pPr/>
              <a:t>2012/01/03</a:t>
            </a:fld>
            <a:endParaRPr lang="en-US"/>
          </a:p>
        </p:txBody>
      </p:sp>
      <p:sp>
        <p:nvSpPr>
          <p:cNvPr id="6" name="Slide Number Placeholder 6"/>
          <p:cNvSpPr>
            <a:spLocks noGrp="1"/>
          </p:cNvSpPr>
          <p:nvPr>
            <p:ph type="sldNum" sz="quarter" idx="11"/>
          </p:nvPr>
        </p:nvSpPr>
        <p:spPr/>
        <p:txBody>
          <a:bodyPr/>
          <a:lstStyle/>
          <a:p>
            <a:fld id="{4D18436A-14E3-1849-8D52-9C4763681E48}" type="slidenum">
              <a:rPr lang="en-US"/>
              <a:pPr/>
              <a:t>2</a:t>
            </a:fld>
            <a:endParaRPr lang="en-US"/>
          </a:p>
        </p:txBody>
      </p:sp>
      <p:sp>
        <p:nvSpPr>
          <p:cNvPr id="4103" name="Rectangle 7"/>
          <p:cNvSpPr>
            <a:spLocks noGrp="1" noChangeArrowheads="1"/>
          </p:cNvSpPr>
          <p:nvPr>
            <p:ph type="body" sz="half" idx="1"/>
          </p:nvPr>
        </p:nvSpPr>
        <p:spPr>
          <a:xfrm>
            <a:off x="323850" y="601555"/>
            <a:ext cx="4038600" cy="5851633"/>
          </a:xfrm>
        </p:spPr>
        <p:txBody>
          <a:bodyPr>
            <a:noAutofit/>
          </a:bodyPr>
          <a:lstStyle/>
          <a:p>
            <a:r>
              <a:rPr lang="en-US" sz="2000" dirty="0" smtClean="0">
                <a:latin typeface="Berlin Sans FB Demi" charset="0"/>
              </a:rPr>
              <a:t>Level 2 Emergency </a:t>
            </a:r>
            <a:r>
              <a:rPr lang="en-US" sz="2000" dirty="0">
                <a:latin typeface="Berlin Sans FB Demi" charset="0"/>
              </a:rPr>
              <a:t>&amp; </a:t>
            </a:r>
            <a:r>
              <a:rPr lang="en-US" sz="2000" dirty="0" smtClean="0">
                <a:latin typeface="Berlin Sans FB Demi" charset="0"/>
              </a:rPr>
              <a:t>trauma township hospital</a:t>
            </a:r>
            <a:endParaRPr lang="en-US" sz="2000" dirty="0">
              <a:latin typeface="Berlin Sans FB Demi" charset="0"/>
            </a:endParaRPr>
          </a:p>
          <a:p>
            <a:endParaRPr lang="en-US" sz="2000" dirty="0">
              <a:latin typeface="Berlin Sans FB Demi" charset="0"/>
            </a:endParaRPr>
          </a:p>
          <a:p>
            <a:r>
              <a:rPr lang="en-US" sz="2000" dirty="0">
                <a:latin typeface="Berlin Sans FB Demi" charset="0"/>
              </a:rPr>
              <a:t>1.3 million capture </a:t>
            </a:r>
            <a:r>
              <a:rPr lang="en-US" sz="2000" dirty="0" smtClean="0">
                <a:latin typeface="Berlin Sans FB Demi" charset="0"/>
              </a:rPr>
              <a:t>area</a:t>
            </a:r>
          </a:p>
          <a:p>
            <a:endParaRPr lang="en-US" sz="2000" dirty="0">
              <a:latin typeface="Berlin Sans FB Demi" charset="0"/>
            </a:endParaRPr>
          </a:p>
          <a:p>
            <a:r>
              <a:rPr lang="en-US" sz="2000" dirty="0" smtClean="0">
                <a:latin typeface="Berlin Sans FB Demi" charset="0"/>
              </a:rPr>
              <a:t>High poverty / crime / HIV rates</a:t>
            </a:r>
            <a:endParaRPr lang="en-US" sz="2000" dirty="0">
              <a:latin typeface="Berlin Sans FB Demi" charset="0"/>
            </a:endParaRPr>
          </a:p>
          <a:p>
            <a:endParaRPr lang="en-US" sz="2000" dirty="0">
              <a:latin typeface="Berlin Sans FB Demi" charset="0"/>
            </a:endParaRPr>
          </a:p>
          <a:p>
            <a:r>
              <a:rPr lang="en-US" sz="2000" dirty="0" smtClean="0">
                <a:latin typeface="Berlin Sans FB Demi" charset="0"/>
              </a:rPr>
              <a:t>250 torso trauma op’s yearly</a:t>
            </a:r>
            <a:endParaRPr lang="en-US" sz="2000" dirty="0">
              <a:latin typeface="Berlin Sans FB Demi" charset="0"/>
            </a:endParaRPr>
          </a:p>
          <a:p>
            <a:endParaRPr lang="en-US" sz="2000" dirty="0">
              <a:latin typeface="Berlin Sans FB Demi" charset="0"/>
            </a:endParaRPr>
          </a:p>
          <a:p>
            <a:r>
              <a:rPr lang="en-US" sz="2000" dirty="0" smtClean="0">
                <a:latin typeface="Berlin Sans FB Demi" charset="0"/>
              </a:rPr>
              <a:t>Junior staff, one trauma surgeon</a:t>
            </a:r>
            <a:endParaRPr lang="en-US" sz="2000" dirty="0">
              <a:latin typeface="Berlin Sans FB Demi" charset="0"/>
            </a:endParaRPr>
          </a:p>
          <a:p>
            <a:endParaRPr lang="en-US" sz="2000" dirty="0">
              <a:latin typeface="Berlin Sans FB Demi" charset="0"/>
            </a:endParaRPr>
          </a:p>
          <a:p>
            <a:r>
              <a:rPr lang="en-US" sz="2000" dirty="0" smtClean="0">
                <a:latin typeface="Berlin Sans FB Demi" charset="0"/>
              </a:rPr>
              <a:t>2 theaters; 350 op / month</a:t>
            </a:r>
          </a:p>
          <a:p>
            <a:endParaRPr lang="en-US" sz="2000" dirty="0" smtClean="0">
              <a:latin typeface="Berlin Sans FB Demi" charset="0"/>
            </a:endParaRPr>
          </a:p>
          <a:p>
            <a:r>
              <a:rPr lang="en-US" sz="2000" dirty="0" smtClean="0">
                <a:latin typeface="Berlin Sans FB Demi" charset="0"/>
              </a:rPr>
              <a:t>Daytime CT since 2005</a:t>
            </a:r>
            <a:endParaRPr lang="en-US" sz="2000" dirty="0">
              <a:latin typeface="Berlin Sans FB Demi" charset="0"/>
            </a:endParaRPr>
          </a:p>
        </p:txBody>
      </p:sp>
      <p:pic>
        <p:nvPicPr>
          <p:cNvPr id="5129" name="Picture 1033" descr="GFJ 2006 admin"/>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5988" y="601555"/>
            <a:ext cx="3960812" cy="2970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31" name="Picture 1035" descr="CAPE_FLATS"/>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25988" y="3926637"/>
            <a:ext cx="3960812" cy="25265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A1EF42-D435-0441-9D69-E64E39958784}" type="datetime1">
              <a:rPr lang="en-US"/>
              <a:pPr/>
              <a:t>2012/01/03</a:t>
            </a:fld>
            <a:endParaRPr lang="en-US"/>
          </a:p>
        </p:txBody>
      </p:sp>
      <p:sp>
        <p:nvSpPr>
          <p:cNvPr id="4" name="Slide Number Placeholder 3"/>
          <p:cNvSpPr>
            <a:spLocks noGrp="1"/>
          </p:cNvSpPr>
          <p:nvPr>
            <p:ph type="sldNum" sz="quarter" idx="11"/>
          </p:nvPr>
        </p:nvSpPr>
        <p:spPr/>
        <p:txBody>
          <a:bodyPr/>
          <a:lstStyle/>
          <a:p>
            <a:fld id="{8CA6183A-3F80-724E-9526-44FC77425294}" type="slidenum">
              <a:rPr lang="en-US"/>
              <a:pPr/>
              <a:t>3</a:t>
            </a:fld>
            <a:endParaRPr lang="en-US"/>
          </a:p>
        </p:txBody>
      </p:sp>
      <p:pic>
        <p:nvPicPr>
          <p:cNvPr id="65541" name="Picture 5"/>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68538" y="0"/>
            <a:ext cx="4870450" cy="6858000"/>
          </a:xfrm>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6"/>
          <p:cNvSpPr>
            <a:spLocks noGrp="1" noChangeArrowheads="1"/>
          </p:cNvSpPr>
          <p:nvPr>
            <p:ph type="title"/>
          </p:nvPr>
        </p:nvSpPr>
        <p:spPr>
          <a:xfrm>
            <a:off x="2933700" y="487362"/>
            <a:ext cx="3581400" cy="706438"/>
          </a:xfrm>
        </p:spPr>
        <p:txBody>
          <a:bodyPr>
            <a:normAutofit/>
          </a:bodyPr>
          <a:lstStyle/>
          <a:p>
            <a:r>
              <a:rPr lang="en-US" sz="2400" dirty="0"/>
              <a:t>Survival rate in percentage:</a:t>
            </a:r>
          </a:p>
        </p:txBody>
      </p:sp>
      <p:sp>
        <p:nvSpPr>
          <p:cNvPr id="54279" name="Rectangle 7"/>
          <p:cNvSpPr>
            <a:spLocks noGrp="1" noChangeArrowheads="1"/>
          </p:cNvSpPr>
          <p:nvPr>
            <p:ph type="body" idx="1"/>
          </p:nvPr>
        </p:nvSpPr>
        <p:spPr>
          <a:xfrm>
            <a:off x="1269999" y="1320800"/>
            <a:ext cx="6350001" cy="5203825"/>
          </a:xfrm>
        </p:spPr>
        <p:txBody>
          <a:bodyPr>
            <a:normAutofit/>
          </a:bodyPr>
          <a:lstStyle/>
          <a:p>
            <a:r>
              <a:rPr lang="en-US" dirty="0"/>
              <a:t>ICD treated thoracic trauma:           </a:t>
            </a:r>
            <a:r>
              <a:rPr lang="en-US" dirty="0" smtClean="0"/>
              <a:t>   </a:t>
            </a:r>
            <a:r>
              <a:rPr lang="en-US" dirty="0"/>
              <a:t>99%</a:t>
            </a:r>
          </a:p>
          <a:p>
            <a:pPr>
              <a:buFontTx/>
              <a:buNone/>
            </a:pPr>
            <a:endParaRPr lang="en-US" dirty="0"/>
          </a:p>
          <a:p>
            <a:r>
              <a:rPr lang="en-US" dirty="0"/>
              <a:t>Thoracotomy thoracic trauma:         </a:t>
            </a:r>
            <a:r>
              <a:rPr lang="en-US" dirty="0" smtClean="0"/>
              <a:t>  73</a:t>
            </a:r>
            <a:r>
              <a:rPr lang="en-US" dirty="0"/>
              <a:t>%</a:t>
            </a:r>
          </a:p>
          <a:p>
            <a:pPr>
              <a:buFontTx/>
              <a:buNone/>
            </a:pPr>
            <a:r>
              <a:rPr lang="en-US" dirty="0"/>
              <a:t>    In penetrating cardiac injury:         </a:t>
            </a:r>
            <a:r>
              <a:rPr lang="en-US" dirty="0" smtClean="0"/>
              <a:t>   </a:t>
            </a:r>
            <a:r>
              <a:rPr lang="en-US" dirty="0"/>
              <a:t>75%</a:t>
            </a:r>
          </a:p>
          <a:p>
            <a:pPr>
              <a:buFontTx/>
              <a:buNone/>
            </a:pPr>
            <a:r>
              <a:rPr lang="en-US" dirty="0"/>
              <a:t> </a:t>
            </a:r>
            <a:r>
              <a:rPr lang="en-US" dirty="0" smtClean="0"/>
              <a:t>   In Gunshot injury:</a:t>
            </a:r>
            <a:r>
              <a:rPr lang="en-US" dirty="0"/>
              <a:t> </a:t>
            </a:r>
            <a:r>
              <a:rPr lang="en-US" dirty="0" smtClean="0"/>
              <a:t>                            35%</a:t>
            </a:r>
          </a:p>
          <a:p>
            <a:pPr>
              <a:buFontTx/>
              <a:buNone/>
            </a:pPr>
            <a:endParaRPr lang="en-US" dirty="0"/>
          </a:p>
          <a:p>
            <a:r>
              <a:rPr lang="en-US" dirty="0"/>
              <a:t>Stab laparotomy:                      </a:t>
            </a:r>
            <a:r>
              <a:rPr lang="en-US" dirty="0" smtClean="0"/>
              <a:t>           </a:t>
            </a:r>
            <a:r>
              <a:rPr lang="en-US" dirty="0"/>
              <a:t>96%</a:t>
            </a:r>
          </a:p>
          <a:p>
            <a:pPr>
              <a:buFontTx/>
              <a:buNone/>
            </a:pPr>
            <a:endParaRPr lang="en-US" dirty="0"/>
          </a:p>
          <a:p>
            <a:r>
              <a:rPr lang="en-US" dirty="0"/>
              <a:t>Gunshot laparotomy:                 </a:t>
            </a:r>
            <a:r>
              <a:rPr lang="en-US" dirty="0" smtClean="0"/>
              <a:t>          </a:t>
            </a:r>
            <a:r>
              <a:rPr lang="en-US" dirty="0"/>
              <a:t>88%</a:t>
            </a:r>
          </a:p>
          <a:p>
            <a:pPr>
              <a:buFontTx/>
              <a:buNone/>
            </a:pPr>
            <a:endParaRPr lang="en-US" dirty="0"/>
          </a:p>
          <a:p>
            <a:r>
              <a:rPr lang="en-US" dirty="0"/>
              <a:t>Blunt laparotomy:                       </a:t>
            </a:r>
            <a:r>
              <a:rPr lang="en-US" dirty="0" smtClean="0"/>
              <a:t>         </a:t>
            </a:r>
            <a:r>
              <a:rPr lang="en-US" dirty="0"/>
              <a:t>86%</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Penetrating versus blunt torso trauma</a:t>
            </a:r>
            <a:endParaRPr lang="en-US" dirty="0"/>
          </a:p>
        </p:txBody>
      </p:sp>
      <p:sp>
        <p:nvSpPr>
          <p:cNvPr id="3" name="Content Placeholder 2"/>
          <p:cNvSpPr>
            <a:spLocks noGrp="1"/>
          </p:cNvSpPr>
          <p:nvPr>
            <p:ph idx="1"/>
          </p:nvPr>
        </p:nvSpPr>
        <p:spPr/>
        <p:txBody>
          <a:bodyPr>
            <a:normAutofit/>
          </a:bodyPr>
          <a:lstStyle/>
          <a:p>
            <a:r>
              <a:rPr lang="en-US" sz="2000" dirty="0"/>
              <a:t>O</a:t>
            </a:r>
            <a:r>
              <a:rPr lang="en-US" sz="2000" dirty="0" smtClean="0"/>
              <a:t>verall management guidelines are the same</a:t>
            </a:r>
            <a:endParaRPr lang="en-US" sz="2000" u="sng" dirty="0" smtClean="0"/>
          </a:p>
          <a:p>
            <a:endParaRPr lang="en-US" sz="2000" u="sng" dirty="0"/>
          </a:p>
          <a:p>
            <a:r>
              <a:rPr lang="en-US" sz="2000" dirty="0"/>
              <a:t>P</a:t>
            </a:r>
            <a:r>
              <a:rPr lang="en-US" sz="2000" dirty="0" smtClean="0"/>
              <a:t>enetrating </a:t>
            </a:r>
            <a:r>
              <a:rPr lang="en-US" sz="2000" dirty="0"/>
              <a:t>torso </a:t>
            </a:r>
            <a:r>
              <a:rPr lang="en-US" sz="2000" dirty="0" smtClean="0"/>
              <a:t>trauma patients have more often indications for surgery</a:t>
            </a:r>
          </a:p>
          <a:p>
            <a:endParaRPr lang="en-US" sz="2000" dirty="0"/>
          </a:p>
          <a:p>
            <a:r>
              <a:rPr lang="en-US" sz="2000" dirty="0" smtClean="0"/>
              <a:t>Penetrating torso trauma patients have less often a diminished sensorium</a:t>
            </a:r>
          </a:p>
          <a:p>
            <a:endParaRPr lang="en-US" sz="2000" dirty="0"/>
          </a:p>
          <a:p>
            <a:r>
              <a:rPr lang="en-US" sz="2000" dirty="0" smtClean="0"/>
              <a:t>Presence of </a:t>
            </a:r>
            <a:r>
              <a:rPr lang="en-US" sz="2000" dirty="0" err="1" smtClean="0"/>
              <a:t>intraperitoneal</a:t>
            </a:r>
            <a:r>
              <a:rPr lang="en-US" sz="2000" dirty="0" smtClean="0"/>
              <a:t> blood in stable patients (blunt and penetrating) is never an absolute surgical indication…..Signs of massive blood loss usually is!</a:t>
            </a:r>
          </a:p>
          <a:p>
            <a:endParaRPr lang="en-US" sz="2000" dirty="0"/>
          </a:p>
          <a:p>
            <a:r>
              <a:rPr lang="en-US" sz="2000" dirty="0" smtClean="0"/>
              <a:t>Experienced clinical hands are the best tool to assess any trauma patient.</a:t>
            </a:r>
          </a:p>
          <a:p>
            <a:endParaRPr lang="en-US" sz="1800" dirty="0"/>
          </a:p>
          <a:p>
            <a:endParaRPr lang="en-US" sz="1800"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1562208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versus late phase management</a:t>
            </a:r>
            <a:endParaRPr lang="en-US" dirty="0"/>
          </a:p>
        </p:txBody>
      </p:sp>
      <p:sp>
        <p:nvSpPr>
          <p:cNvPr id="3" name="Content Placeholder 2"/>
          <p:cNvSpPr>
            <a:spLocks noGrp="1"/>
          </p:cNvSpPr>
          <p:nvPr>
            <p:ph idx="1"/>
          </p:nvPr>
        </p:nvSpPr>
        <p:spPr>
          <a:xfrm>
            <a:off x="2971800" y="1003300"/>
            <a:ext cx="5715000" cy="5366620"/>
          </a:xfrm>
        </p:spPr>
        <p:txBody>
          <a:bodyPr>
            <a:normAutofit/>
          </a:bodyPr>
          <a:lstStyle/>
          <a:p>
            <a:r>
              <a:rPr lang="en-US" sz="2400" dirty="0" smtClean="0"/>
              <a:t>Patients with delayed presentations or complications from the initial procedures will almost always require CT scan investigations</a:t>
            </a:r>
            <a:endParaRPr lang="en-US" sz="2400" dirty="0"/>
          </a:p>
          <a:p>
            <a:endParaRPr lang="en-US" sz="1800" dirty="0" smtClean="0"/>
          </a:p>
          <a:p>
            <a:endParaRPr lang="en-US" sz="1800" dirty="0"/>
          </a:p>
        </p:txBody>
      </p:sp>
      <p:sp>
        <p:nvSpPr>
          <p:cNvPr id="4" name="Text Placeholder 3"/>
          <p:cNvSpPr>
            <a:spLocks noGrp="1"/>
          </p:cNvSpPr>
          <p:nvPr>
            <p:ph type="body" sz="half" idx="2"/>
          </p:nvPr>
        </p:nvSpPr>
        <p:spPr/>
        <p:txBody>
          <a:bodyPr/>
          <a:lstStyle/>
          <a:p>
            <a:r>
              <a:rPr lang="en-US" dirty="0"/>
              <a:t>i</a:t>
            </a:r>
            <a:r>
              <a:rPr lang="en-US" dirty="0" smtClean="0"/>
              <a:t>n torso trauma patients…</a:t>
            </a:r>
            <a:endParaRPr lang="en-US" dirty="0"/>
          </a:p>
        </p:txBody>
      </p:sp>
    </p:spTree>
    <p:extLst>
      <p:ext uri="{BB962C8B-B14F-4D97-AF65-F5344CB8AC3E}">
        <p14:creationId xmlns:p14="http://schemas.microsoft.com/office/powerpoint/2010/main" val="54802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604920"/>
          </a:xfrm>
        </p:spPr>
        <p:txBody>
          <a:bodyPr/>
          <a:lstStyle/>
          <a:p>
            <a:r>
              <a:rPr lang="en-US" dirty="0" smtClean="0"/>
              <a:t>Use of FAST</a:t>
            </a:r>
            <a:endParaRPr lang="en-US" dirty="0"/>
          </a:p>
        </p:txBody>
      </p:sp>
      <p:sp>
        <p:nvSpPr>
          <p:cNvPr id="3" name="Content Placeholder 2"/>
          <p:cNvSpPr>
            <a:spLocks noGrp="1"/>
          </p:cNvSpPr>
          <p:nvPr>
            <p:ph idx="1"/>
          </p:nvPr>
        </p:nvSpPr>
        <p:spPr/>
        <p:txBody>
          <a:bodyPr/>
          <a:lstStyle/>
          <a:p>
            <a:r>
              <a:rPr lang="en-US" sz="2400" dirty="0" smtClean="0"/>
              <a:t>All blunt torso trauma patients that have a diminished sensorium or signs of hemorrhage</a:t>
            </a:r>
          </a:p>
          <a:p>
            <a:endParaRPr lang="en-US" sz="2400" dirty="0" smtClean="0"/>
          </a:p>
          <a:p>
            <a:r>
              <a:rPr lang="en-US" sz="2400" dirty="0" smtClean="0"/>
              <a:t>All penetrating wounds to the precordium</a:t>
            </a:r>
          </a:p>
          <a:p>
            <a:endParaRPr lang="en-US" sz="2400" dirty="0" smtClean="0"/>
          </a:p>
          <a:p>
            <a:r>
              <a:rPr lang="en-US" sz="2400" dirty="0"/>
              <a:t>P</a:t>
            </a:r>
            <a:r>
              <a:rPr lang="en-US" sz="2400" dirty="0" smtClean="0"/>
              <a:t>enetrating chest wounds with clinical suspicion of cardiac injury</a:t>
            </a:r>
          </a:p>
          <a:p>
            <a:endParaRPr lang="en-US" dirty="0" smtClean="0"/>
          </a:p>
          <a:p>
            <a:endParaRPr lang="en-US" dirty="0"/>
          </a:p>
        </p:txBody>
      </p:sp>
      <p:sp>
        <p:nvSpPr>
          <p:cNvPr id="4" name="Text Placeholder 3"/>
          <p:cNvSpPr>
            <a:spLocks noGrp="1"/>
          </p:cNvSpPr>
          <p:nvPr>
            <p:ph type="body" sz="half" idx="2"/>
          </p:nvPr>
        </p:nvSpPr>
        <p:spPr>
          <a:xfrm>
            <a:off x="457201" y="1397000"/>
            <a:ext cx="2139696" cy="4977167"/>
          </a:xfrm>
        </p:spPr>
        <p:txBody>
          <a:bodyPr/>
          <a:lstStyle/>
          <a:p>
            <a:r>
              <a:rPr lang="en-US" dirty="0" smtClean="0"/>
              <a:t>In the following patients…</a:t>
            </a:r>
            <a:endParaRPr lang="en-US" dirty="0"/>
          </a:p>
        </p:txBody>
      </p:sp>
    </p:spTree>
    <p:extLst>
      <p:ext uri="{BB962C8B-B14F-4D97-AF65-F5344CB8AC3E}">
        <p14:creationId xmlns:p14="http://schemas.microsoft.com/office/powerpoint/2010/main" val="2816132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604920"/>
          </a:xfrm>
        </p:spPr>
        <p:txBody>
          <a:bodyPr/>
          <a:lstStyle/>
          <a:p>
            <a:r>
              <a:rPr lang="en-US" dirty="0" smtClean="0"/>
              <a:t>Computed Tomography</a:t>
            </a:r>
            <a:endParaRPr lang="en-US" dirty="0"/>
          </a:p>
        </p:txBody>
      </p:sp>
      <p:sp>
        <p:nvSpPr>
          <p:cNvPr id="3" name="Content Placeholder 2"/>
          <p:cNvSpPr>
            <a:spLocks noGrp="1"/>
          </p:cNvSpPr>
          <p:nvPr>
            <p:ph idx="1"/>
          </p:nvPr>
        </p:nvSpPr>
        <p:spPr/>
        <p:txBody>
          <a:bodyPr/>
          <a:lstStyle/>
          <a:p>
            <a:r>
              <a:rPr lang="en-US" sz="2400" dirty="0" smtClean="0"/>
              <a:t>The average CT scan delivers the radiation of over 150 chest X-rays</a:t>
            </a:r>
          </a:p>
          <a:p>
            <a:endParaRPr lang="en-US" sz="2400" dirty="0"/>
          </a:p>
          <a:p>
            <a:r>
              <a:rPr lang="en-US" sz="2400" dirty="0" smtClean="0"/>
              <a:t>CT results should give you (ideally) a major change in management, not merely confirm what you suspected</a:t>
            </a:r>
          </a:p>
          <a:p>
            <a:endParaRPr lang="en-US" sz="2400" dirty="0"/>
          </a:p>
          <a:p>
            <a:r>
              <a:rPr lang="en-US" sz="2400" dirty="0" smtClean="0"/>
              <a:t>CT does not stop an active bleeding</a:t>
            </a:r>
          </a:p>
          <a:p>
            <a:endParaRPr lang="en-US" sz="2400" dirty="0"/>
          </a:p>
          <a:p>
            <a:r>
              <a:rPr lang="en-US" sz="2400" dirty="0" smtClean="0"/>
              <a:t>Interventional CT angiography does take a lot of time in the best hands and is rarely available after hours</a:t>
            </a:r>
          </a:p>
          <a:p>
            <a:endParaRPr lang="en-US" sz="2400" dirty="0"/>
          </a:p>
          <a:p>
            <a:endParaRPr lang="en-US" sz="2400" dirty="0" smtClean="0"/>
          </a:p>
          <a:p>
            <a:endParaRPr lang="en-US" dirty="0"/>
          </a:p>
        </p:txBody>
      </p:sp>
      <p:sp>
        <p:nvSpPr>
          <p:cNvPr id="4" name="Text Placeholder 3"/>
          <p:cNvSpPr>
            <a:spLocks noGrp="1"/>
          </p:cNvSpPr>
          <p:nvPr>
            <p:ph type="body" sz="half" idx="2"/>
          </p:nvPr>
        </p:nvSpPr>
        <p:spPr>
          <a:xfrm>
            <a:off x="457201" y="1397000"/>
            <a:ext cx="2139696" cy="4977167"/>
          </a:xfrm>
        </p:spPr>
        <p:txBody>
          <a:bodyPr/>
          <a:lstStyle/>
          <a:p>
            <a:endParaRPr lang="en-US" dirty="0"/>
          </a:p>
        </p:txBody>
      </p:sp>
    </p:spTree>
    <p:extLst>
      <p:ext uri="{BB962C8B-B14F-4D97-AF65-F5344CB8AC3E}">
        <p14:creationId xmlns:p14="http://schemas.microsoft.com/office/powerpoint/2010/main" val="30065125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820820"/>
          </a:xfrm>
        </p:spPr>
        <p:txBody>
          <a:bodyPr/>
          <a:lstStyle/>
          <a:p>
            <a:r>
              <a:rPr lang="en-US" dirty="0" smtClean="0"/>
              <a:t>No indication for CT scan</a:t>
            </a:r>
            <a:endParaRPr lang="en-US" dirty="0"/>
          </a:p>
        </p:txBody>
      </p:sp>
      <p:sp>
        <p:nvSpPr>
          <p:cNvPr id="3" name="Content Placeholder 2"/>
          <p:cNvSpPr>
            <a:spLocks noGrp="1"/>
          </p:cNvSpPr>
          <p:nvPr>
            <p:ph idx="1"/>
          </p:nvPr>
        </p:nvSpPr>
        <p:spPr/>
        <p:txBody>
          <a:bodyPr>
            <a:normAutofit/>
          </a:bodyPr>
          <a:lstStyle/>
          <a:p>
            <a:r>
              <a:rPr lang="en-US" sz="2400" dirty="0" smtClean="0"/>
              <a:t>All patients with signs of shock</a:t>
            </a:r>
          </a:p>
          <a:p>
            <a:endParaRPr lang="en-US" sz="2400" dirty="0" smtClean="0"/>
          </a:p>
          <a:p>
            <a:r>
              <a:rPr lang="en-US" sz="2400" dirty="0" smtClean="0"/>
              <a:t>All stable patients that have a clear indication for surgery</a:t>
            </a:r>
          </a:p>
          <a:p>
            <a:endParaRPr lang="en-US" sz="2400" dirty="0" smtClean="0"/>
          </a:p>
          <a:p>
            <a:r>
              <a:rPr lang="en-US" sz="2400" dirty="0" smtClean="0"/>
              <a:t>All patients that can be treated with intercostal drain (ICD) based on chest X-ray</a:t>
            </a:r>
          </a:p>
          <a:p>
            <a:endParaRPr lang="en-US" sz="2400" dirty="0" smtClean="0"/>
          </a:p>
          <a:p>
            <a:r>
              <a:rPr lang="en-US" sz="2400" dirty="0" smtClean="0"/>
              <a:t>All multiple injured trauma patients with a negative abdominal FAST and with low probability of hollow </a:t>
            </a:r>
            <a:r>
              <a:rPr lang="en-US" sz="2400" dirty="0" err="1" smtClean="0"/>
              <a:t>viscus</a:t>
            </a:r>
            <a:r>
              <a:rPr lang="en-US" sz="2400" dirty="0" smtClean="0"/>
              <a:t> injury</a:t>
            </a:r>
          </a:p>
          <a:p>
            <a:endParaRPr lang="en-US" sz="2000" dirty="0" smtClean="0"/>
          </a:p>
          <a:p>
            <a:endParaRPr lang="en-US" sz="2000" dirty="0"/>
          </a:p>
        </p:txBody>
      </p:sp>
      <p:sp>
        <p:nvSpPr>
          <p:cNvPr id="4" name="Text Placeholder 3"/>
          <p:cNvSpPr>
            <a:spLocks noGrp="1"/>
          </p:cNvSpPr>
          <p:nvPr>
            <p:ph type="body" sz="half" idx="2"/>
          </p:nvPr>
        </p:nvSpPr>
        <p:spPr>
          <a:xfrm>
            <a:off x="457201" y="1739900"/>
            <a:ext cx="2139696" cy="4634267"/>
          </a:xfrm>
        </p:spPr>
        <p:txBody>
          <a:bodyPr/>
          <a:lstStyle/>
          <a:p>
            <a:r>
              <a:rPr lang="en-US" dirty="0" smtClean="0"/>
              <a:t>in the following patients….</a:t>
            </a:r>
            <a:endParaRPr lang="en-US" dirty="0"/>
          </a:p>
        </p:txBody>
      </p:sp>
    </p:spTree>
    <p:extLst>
      <p:ext uri="{BB962C8B-B14F-4D97-AF65-F5344CB8AC3E}">
        <p14:creationId xmlns:p14="http://schemas.microsoft.com/office/powerpoint/2010/main" val="26725578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329</TotalTime>
  <Words>793</Words>
  <Application>Microsoft Macintosh PowerPoint</Application>
  <PresentationFormat>On-screen Show (4:3)</PresentationFormat>
  <Paragraphs>131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MANAGING TORSO TRAUMA WITHOUT CT SCAN</vt:lpstr>
      <vt:lpstr>PowerPoint Presentation</vt:lpstr>
      <vt:lpstr>PowerPoint Presentation</vt:lpstr>
      <vt:lpstr>Survival rate in percentage:</vt:lpstr>
      <vt:lpstr>Penetrating versus blunt torso trauma</vt:lpstr>
      <vt:lpstr>Acute versus late phase management</vt:lpstr>
      <vt:lpstr>Use of FAST</vt:lpstr>
      <vt:lpstr>Computed Tomography</vt:lpstr>
      <vt:lpstr>No indication for CT scan</vt:lpstr>
      <vt:lpstr>Optional indication for a CT scan</vt:lpstr>
      <vt:lpstr>Indication for CT scan</vt:lpstr>
      <vt:lpstr>Computed tomography in the diagnosis of blunt thoracic injury</vt:lpstr>
      <vt:lpstr>Risk factors for Traumatic Injury findings on thoracic Computed Tomography Among patients with blunt trauma having a normal chest Radiograph</vt:lpstr>
      <vt:lpstr>The Clinical Significance of Occult Thoracic Injury in Blunt Trauma Patients</vt:lpstr>
      <vt:lpstr>In conclusion:</vt:lpstr>
      <vt:lpstr>THE ONE WHO DOES NOT KNOW AND  WHO DOES NOT KNOW THAT HE DOES NOT KNOW……. LEAVE HIM   THE ONE WHO DOES NOT KNOW AND WHO KNOWS THAT HE DOES NOT KNOW…… EDUCATE HIM </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TORSO TRAUMA WITHOUT CT SCAN</dc:title>
  <dc:creator>Denis Allard</dc:creator>
  <cp:lastModifiedBy>Denis Allard</cp:lastModifiedBy>
  <cp:revision>27</cp:revision>
  <dcterms:created xsi:type="dcterms:W3CDTF">2012-01-03T06:12:51Z</dcterms:created>
  <dcterms:modified xsi:type="dcterms:W3CDTF">2012-01-03T11:42:28Z</dcterms:modified>
</cp:coreProperties>
</file>