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256" r:id="rId3"/>
    <p:sldId id="258" r:id="rId4"/>
    <p:sldId id="260" r:id="rId5"/>
    <p:sldId id="262" r:id="rId6"/>
    <p:sldId id="263" r:id="rId7"/>
    <p:sldId id="264" r:id="rId8"/>
    <p:sldId id="268" r:id="rId9"/>
    <p:sldId id="269" r:id="rId10"/>
    <p:sldId id="270" r:id="rId11"/>
    <p:sldId id="273" r:id="rId12"/>
    <p:sldId id="283" r:id="rId13"/>
    <p:sldId id="275" r:id="rId14"/>
    <p:sldId id="27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5" autoAdjust="0"/>
  </p:normalViewPr>
  <p:slideViewPr>
    <p:cSldViewPr>
      <p:cViewPr varScale="1">
        <p:scale>
          <a:sx n="89" d="100"/>
          <a:sy n="89" d="100"/>
        </p:scale>
        <p:origin x="17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alive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Sheet1!$B$2:$B$11</c:f>
              <c:numCache>
                <c:formatCode>#\ ?/?</c:formatCode>
                <c:ptCount val="10"/>
                <c:pt idx="0">
                  <c:v>13</c:v>
                </c:pt>
                <c:pt idx="1">
                  <c:v>20</c:v>
                </c:pt>
                <c:pt idx="2">
                  <c:v>6</c:v>
                </c:pt>
                <c:pt idx="3">
                  <c:v>11</c:v>
                </c:pt>
                <c:pt idx="4">
                  <c:v>4</c:v>
                </c:pt>
                <c:pt idx="5">
                  <c:v>11</c:v>
                </c:pt>
                <c:pt idx="6">
                  <c:v>18</c:v>
                </c:pt>
                <c:pt idx="7">
                  <c:v>21</c:v>
                </c:pt>
                <c:pt idx="8">
                  <c:v>28</c:v>
                </c:pt>
                <c:pt idx="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D-FB4F-AAEF-EA448249B1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dead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Sheet1!$C$2:$C$11</c:f>
              <c:numCache>
                <c:formatCode>#\ ?/?</c:formatCode>
                <c:ptCount val="10"/>
                <c:pt idx="0">
                  <c:v>14</c:v>
                </c:pt>
                <c:pt idx="1">
                  <c:v>10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14</c:v>
                </c:pt>
                <c:pt idx="7">
                  <c:v>12</c:v>
                </c:pt>
                <c:pt idx="8">
                  <c:v>6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9D-FB4F-AAEF-EA448249B1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74497024"/>
        <c:axId val="99123200"/>
        <c:axId val="0"/>
      </c:bar3DChart>
      <c:catAx>
        <c:axId val="7449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9123200"/>
        <c:crosses val="autoZero"/>
        <c:auto val="1"/>
        <c:lblAlgn val="ctr"/>
        <c:lblOffset val="100"/>
        <c:noMultiLvlLbl val="0"/>
      </c:catAx>
      <c:valAx>
        <c:axId val="99123200"/>
        <c:scaling>
          <c:orientation val="minMax"/>
        </c:scaling>
        <c:delete val="0"/>
        <c:axPos val="l"/>
        <c:numFmt formatCode="#\ ?/?" sourceLinked="1"/>
        <c:majorTickMark val="none"/>
        <c:minorTickMark val="none"/>
        <c:tickLblPos val="nextTo"/>
        <c:crossAx val="744970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93559832798674E-2"/>
          <c:y val="4.4861391929187297E-2"/>
          <c:w val="0.89803113152522607"/>
          <c:h val="0.829776778997088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5432098765432109E-3"/>
                  <c:y val="0.22167658021066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4-DD4B-ADAC-79CF7469B38D}"/>
                </c:ext>
              </c:extLst>
            </c:dLbl>
            <c:dLbl>
              <c:idx val="1"/>
              <c:layout>
                <c:manualLayout>
                  <c:x val="4.629629629629632E-3"/>
                  <c:y val="7.5762881844151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64-DD4B-ADAC-79CF7469B38D}"/>
                </c:ext>
              </c:extLst>
            </c:dLbl>
            <c:dLbl>
              <c:idx val="2"/>
              <c:layout>
                <c:manualLayout>
                  <c:x val="0"/>
                  <c:y val="6.73447838614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64-DD4B-ADAC-79CF7469B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Scene</c:v>
                </c:pt>
                <c:pt idx="1">
                  <c:v>Clinic</c:v>
                </c:pt>
                <c:pt idx="2">
                  <c:v>Hospital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383</c:v>
                </c:pt>
                <c:pt idx="1">
                  <c:v>71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64-DD4B-ADAC-79CF7469B3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99151872"/>
        <c:axId val="99153408"/>
        <c:axId val="69305664"/>
      </c:bar3DChart>
      <c:catAx>
        <c:axId val="99151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9153408"/>
        <c:crosses val="autoZero"/>
        <c:auto val="1"/>
        <c:lblAlgn val="ctr"/>
        <c:lblOffset val="100"/>
        <c:noMultiLvlLbl val="0"/>
      </c:catAx>
      <c:valAx>
        <c:axId val="9915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9151872"/>
        <c:crosses val="autoZero"/>
        <c:crossBetween val="between"/>
      </c:valAx>
      <c:serAx>
        <c:axId val="69305664"/>
        <c:scaling>
          <c:orientation val="minMax"/>
        </c:scaling>
        <c:delete val="1"/>
        <c:axPos val="b"/>
        <c:majorTickMark val="out"/>
        <c:minorTickMark val="none"/>
        <c:tickLblPos val="nextTo"/>
        <c:crossAx val="99153408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PCI</c:v>
                </c:pt>
              </c:strCache>
            </c:strRef>
          </c:tx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Hospital</a:t>
                    </a:r>
                    <a:r>
                      <a:rPr lang="en-US" baseline="0"/>
                      <a:t> ,</a:t>
                    </a:r>
                    <a:r>
                      <a:rPr lang="en-US"/>
                      <a:t>67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796-C241-A486-B9970E5E5E20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Scene</c:v>
                </c:pt>
                <c:pt idx="1">
                  <c:v>Clinic</c:v>
                </c:pt>
                <c:pt idx="2">
                  <c:v>Hospital dead</c:v>
                </c:pt>
                <c:pt idx="3">
                  <c:v>Hospital alive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383</c:v>
                </c:pt>
                <c:pt idx="1">
                  <c:v>71</c:v>
                </c:pt>
                <c:pt idx="2">
                  <c:v>25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6-C241-A486-B9970E5E5E2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PCI</c:v>
                </c:pt>
              </c:strCache>
            </c:strRef>
          </c:tx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Hospital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112-954F-B241-2F60F7DF017C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Scene</c:v>
                </c:pt>
                <c:pt idx="1">
                  <c:v>Clinic</c:v>
                </c:pt>
                <c:pt idx="2">
                  <c:v>Hospital dead</c:v>
                </c:pt>
                <c:pt idx="3">
                  <c:v>Hospital alive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383</c:v>
                </c:pt>
                <c:pt idx="1">
                  <c:v>71</c:v>
                </c:pt>
                <c:pt idx="2">
                  <c:v>25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12-954F-B241-2F60F7DF017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Hemopericardium at autopsy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&lt;50 ml</c:v>
                </c:pt>
                <c:pt idx="1">
                  <c:v>&lt;100 ml</c:v>
                </c:pt>
                <c:pt idx="2">
                  <c:v>&lt;150 ml</c:v>
                </c:pt>
                <c:pt idx="3">
                  <c:v>&lt;200 ml</c:v>
                </c:pt>
                <c:pt idx="4">
                  <c:v>&lt;300 ml</c:v>
                </c:pt>
                <c:pt idx="5">
                  <c:v>&lt;400 ml</c:v>
                </c:pt>
                <c:pt idx="6">
                  <c:v>&lt;500 ml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</c:v>
                </c:pt>
                <c:pt idx="1">
                  <c:v>35</c:v>
                </c:pt>
                <c:pt idx="2">
                  <c:v>14</c:v>
                </c:pt>
                <c:pt idx="3">
                  <c:v>39</c:v>
                </c:pt>
                <c:pt idx="4">
                  <c:v>26</c:v>
                </c:pt>
                <c:pt idx="5">
                  <c:v>9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E-034B-912E-885F8F191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7191680"/>
        <c:axId val="107283584"/>
      </c:barChart>
      <c:catAx>
        <c:axId val="1071916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07283584"/>
        <c:crosses val="autoZero"/>
        <c:auto val="1"/>
        <c:lblAlgn val="ctr"/>
        <c:lblOffset val="100"/>
        <c:noMultiLvlLbl val="0"/>
      </c:catAx>
      <c:valAx>
        <c:axId val="1072835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71916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Alive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13</c:v>
                </c:pt>
                <c:pt idx="1">
                  <c:v>20</c:v>
                </c:pt>
                <c:pt idx="2">
                  <c:v>6</c:v>
                </c:pt>
                <c:pt idx="3">
                  <c:v>11</c:v>
                </c:pt>
                <c:pt idx="4">
                  <c:v>4</c:v>
                </c:pt>
                <c:pt idx="5">
                  <c:v>11</c:v>
                </c:pt>
                <c:pt idx="6">
                  <c:v>18</c:v>
                </c:pt>
                <c:pt idx="7">
                  <c:v>21</c:v>
                </c:pt>
                <c:pt idx="8">
                  <c:v>28</c:v>
                </c:pt>
                <c:pt idx="9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06-2F47-A131-E5F4287AF4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Dead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14</c:v>
                </c:pt>
                <c:pt idx="1">
                  <c:v>10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14</c:v>
                </c:pt>
                <c:pt idx="7">
                  <c:v>12</c:v>
                </c:pt>
                <c:pt idx="8">
                  <c:v>6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06-2F47-A131-E5F4287AF4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62551936"/>
        <c:axId val="69966464"/>
        <c:axId val="0"/>
      </c:bar3DChart>
      <c:catAx>
        <c:axId val="6255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9966464"/>
        <c:crosses val="autoZero"/>
        <c:auto val="1"/>
        <c:lblAlgn val="ctr"/>
        <c:lblOffset val="100"/>
        <c:noMultiLvlLbl val="0"/>
      </c:catAx>
      <c:valAx>
        <c:axId val="6996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25519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0.72049</cdr:x>
      <cdr:y>0</cdr:y>
    </cdr:from>
    <cdr:to>
      <cdr:x>0.97223</cdr:x>
      <cdr:y>0.90916</cdr:y>
    </cdr:to>
    <cdr:sp macro="" textlink="">
      <cdr:nvSpPr>
        <cdr:cNvPr id="4" name="Oval 3"/>
        <cdr:cNvSpPr/>
      </cdr:nvSpPr>
      <cdr:spPr>
        <a:xfrm xmlns:a="http://schemas.openxmlformats.org/drawingml/2006/main">
          <a:off x="5929354" y="0"/>
          <a:ext cx="2071702" cy="4114816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D95F-B721-441B-B52C-B572FB67273E}" type="datetimeFigureOut">
              <a:rPr lang="en-US" smtClean="0"/>
              <a:pPr/>
              <a:t>8/24/22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C219-7ABB-4FAD-A3D6-9D959EB50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D95F-B721-441B-B52C-B572FB67273E}" type="datetimeFigureOut">
              <a:rPr lang="en-US" smtClean="0"/>
              <a:pPr/>
              <a:t>8/24/22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C219-7ABB-4FAD-A3D6-9D959EB50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D95F-B721-441B-B52C-B572FB67273E}" type="datetimeFigureOut">
              <a:rPr lang="en-US" smtClean="0"/>
              <a:pPr/>
              <a:t>8/24/22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C219-7ABB-4FAD-A3D6-9D959EB50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B73B81-DECC-4FAC-A957-813A2246C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2EE9A6-1A80-4478-82F7-D1E7BC30E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F72914-8A76-4E68-9F2B-90BBB651D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16645-41B7-4A78-9F2E-016710FF2C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D95F-B721-441B-B52C-B572FB67273E}" type="datetimeFigureOut">
              <a:rPr lang="en-US" smtClean="0"/>
              <a:pPr/>
              <a:t>8/24/22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C219-7ABB-4FAD-A3D6-9D959EB50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D95F-B721-441B-B52C-B572FB67273E}" type="datetimeFigureOut">
              <a:rPr lang="en-US" smtClean="0"/>
              <a:pPr/>
              <a:t>8/24/22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C219-7ABB-4FAD-A3D6-9D959EB50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D95F-B721-441B-B52C-B572FB67273E}" type="datetimeFigureOut">
              <a:rPr lang="en-US" smtClean="0"/>
              <a:pPr/>
              <a:t>8/24/22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C219-7ABB-4FAD-A3D6-9D959EB50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D95F-B721-441B-B52C-B572FB67273E}" type="datetimeFigureOut">
              <a:rPr lang="en-US" smtClean="0"/>
              <a:pPr/>
              <a:t>8/24/22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C219-7ABB-4FAD-A3D6-9D959EB50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D95F-B721-441B-B52C-B572FB67273E}" type="datetimeFigureOut">
              <a:rPr lang="en-US" smtClean="0"/>
              <a:pPr/>
              <a:t>8/24/22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C219-7ABB-4FAD-A3D6-9D959EB50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D95F-B721-441B-B52C-B572FB67273E}" type="datetimeFigureOut">
              <a:rPr lang="en-US" smtClean="0"/>
              <a:pPr/>
              <a:t>8/24/22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C219-7ABB-4FAD-A3D6-9D959EB50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D95F-B721-441B-B52C-B572FB67273E}" type="datetimeFigureOut">
              <a:rPr lang="en-US" smtClean="0"/>
              <a:pPr/>
              <a:t>8/24/22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C219-7ABB-4FAD-A3D6-9D959EB50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D95F-B721-441B-B52C-B572FB67273E}" type="datetimeFigureOut">
              <a:rPr lang="en-US" smtClean="0"/>
              <a:pPr/>
              <a:t>8/24/22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C219-7ABB-4FAD-A3D6-9D959EB50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3D95F-B721-441B-B52C-B572FB67273E}" type="datetimeFigureOut">
              <a:rPr lang="en-US" smtClean="0"/>
              <a:pPr/>
              <a:t>8/24/22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C219-7ABB-4FAD-A3D6-9D959EB50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04EBC9E-43A7-4E98-B949-17F7D6E9B6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8643998" cy="2500330"/>
          </a:xfrm>
        </p:spPr>
        <p:txBody>
          <a:bodyPr>
            <a:normAutofit/>
          </a:bodyPr>
          <a:lstStyle/>
          <a:p>
            <a:r>
              <a:rPr lang="en-US" sz="3200" b="1" dirty="0"/>
              <a:t>Penetrating Cardiac Injuries in South Africa: 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MORTUARY and HOSPITAL figures in Cape Town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4643446"/>
            <a:ext cx="7500990" cy="1681162"/>
          </a:xfrm>
        </p:spPr>
        <p:txBody>
          <a:bodyPr>
            <a:normAutofit/>
          </a:bodyPr>
          <a:lstStyle/>
          <a:p>
            <a:r>
              <a:rPr lang="en-US" sz="1800" b="1" dirty="0"/>
              <a:t>D ALLARD, S CHRISTEN, J VENTER, S MARX &amp; S MESTRINER, L MARTIN</a:t>
            </a:r>
          </a:p>
          <a:p>
            <a:r>
              <a:rPr lang="en-US" sz="1800" b="1" dirty="0"/>
              <a:t>GF Jooste Hospital, University Basel Switzerland, Trauma bank Johannesburg, Forensic medicine UCT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150 Penetrating Cardiac Injuries Autopsy reports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19 Epicardial injuries : 15 alive (78%)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16113"/>
            <a:ext cx="4105275" cy="4608512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15 Right Atrium injuries : 10 alive (66%)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47 Right ventricle injuries: 35 alive (74%) 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55875" y="1773238"/>
            <a:ext cx="6481763" cy="5084762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					8 Left atrium injuries : 7 					alive 	(87%)</a:t>
            </a: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					36 Left 	ventricle 				injuries: 18 alive (50%)</a:t>
            </a: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29 complex or multiple lacerations : 11 alive (38%)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86578" cy="6858000"/>
          </a:xfrm>
        </p:spPr>
        <p:txBody>
          <a:bodyPr>
            <a:normAutofit fontScale="90000"/>
          </a:bodyPr>
          <a:lstStyle/>
          <a:p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3100" b="1" dirty="0">
                <a:solidFill>
                  <a:schemeClr val="bg1"/>
                </a:solidFill>
              </a:rPr>
              <a:t>205  PCI  Autopsies : </a:t>
            </a:r>
            <a:br>
              <a:rPr lang="en-US" sz="3100" b="1" dirty="0">
                <a:solidFill>
                  <a:schemeClr val="bg1"/>
                </a:solidFill>
              </a:rPr>
            </a:br>
            <a:r>
              <a:rPr lang="en-US" sz="3100" b="1" dirty="0">
                <a:solidFill>
                  <a:schemeClr val="bg1"/>
                </a:solidFill>
              </a:rPr>
              <a:t>58% Single / 42% multiple lacerations</a:t>
            </a:r>
            <a:br>
              <a:rPr lang="en-US" sz="3100" b="1" dirty="0">
                <a:solidFill>
                  <a:schemeClr val="bg1"/>
                </a:solidFill>
              </a:rPr>
            </a:br>
            <a:r>
              <a:rPr lang="en-US" sz="3100" b="1" dirty="0">
                <a:solidFill>
                  <a:schemeClr val="bg1"/>
                </a:solidFill>
              </a:rPr>
              <a:t>40% GSW / 60% stab</a:t>
            </a: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 13% Aortic laceration</a:t>
            </a: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17% Right Atrium</a:t>
            </a: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49% Right Ventricle</a:t>
            </a: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                                        13% Inter Ventricular Septum</a:t>
            </a: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3438" y="0"/>
            <a:ext cx="3786214" cy="6858000"/>
          </a:xfrm>
        </p:spPr>
        <p:txBody>
          <a:bodyPr>
            <a:normAutofit/>
          </a:bodyPr>
          <a:lstStyle/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                               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13% Pulmonary trunk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6% Left Atrium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40% Left Ventricle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n-US" dirty="0"/>
              <a:t>Survival   </a:t>
            </a:r>
            <a:r>
              <a:rPr lang="en-US" sz="3200" dirty="0"/>
              <a:t>varies from     </a:t>
            </a:r>
            <a:r>
              <a:rPr lang="en-US" dirty="0"/>
              <a:t>48%   </a:t>
            </a:r>
            <a:r>
              <a:rPr lang="en-US" sz="3200" dirty="0"/>
              <a:t>to</a:t>
            </a:r>
            <a:r>
              <a:rPr lang="en-US" dirty="0"/>
              <a:t>   93%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798496"/>
          </a:xfrm>
        </p:spPr>
        <p:txBody>
          <a:bodyPr>
            <a:normAutofit/>
          </a:bodyPr>
          <a:lstStyle/>
          <a:p>
            <a:r>
              <a:rPr lang="en-US" sz="3600" dirty="0"/>
              <a:t>Conclusion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43890" cy="4691063"/>
          </a:xfrm>
        </p:spPr>
        <p:txBody>
          <a:bodyPr>
            <a:normAutofit/>
          </a:bodyPr>
          <a:lstStyle/>
          <a:p>
            <a:r>
              <a:rPr lang="en-US" sz="3200" dirty="0"/>
              <a:t>In SA metro pole only </a:t>
            </a:r>
            <a:r>
              <a:rPr lang="en-US" sz="3200" b="1" dirty="0"/>
              <a:t>13% of PCI patients arrive alive </a:t>
            </a:r>
            <a:r>
              <a:rPr lang="en-US" sz="3200" dirty="0"/>
              <a:t>at appropriate hospital</a:t>
            </a:r>
          </a:p>
          <a:p>
            <a:endParaRPr lang="en-US" sz="3200" dirty="0"/>
          </a:p>
          <a:p>
            <a:r>
              <a:rPr lang="en-US" sz="3200" dirty="0"/>
              <a:t>Survival rates depend on </a:t>
            </a:r>
            <a:r>
              <a:rPr lang="en-US" sz="3200" b="1" dirty="0"/>
              <a:t>multiple factors</a:t>
            </a:r>
          </a:p>
          <a:p>
            <a:endParaRPr lang="en-US" sz="3200" dirty="0"/>
          </a:p>
          <a:p>
            <a:r>
              <a:rPr lang="en-US" sz="3200" b="1" dirty="0"/>
              <a:t>Over 80% survival </a:t>
            </a:r>
            <a:r>
              <a:rPr lang="en-US" sz="3200" dirty="0"/>
              <a:t>can be achieved in a well performing system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863600"/>
          </a:xfrm>
        </p:spPr>
        <p:txBody>
          <a:bodyPr/>
          <a:lstStyle/>
          <a:p>
            <a:r>
              <a:rPr lang="en-US" sz="2800" dirty="0"/>
              <a:t>GF Jooste Hospital, Cape Flats</a:t>
            </a:r>
          </a:p>
        </p:txBody>
      </p:sp>
      <p:sp>
        <p:nvSpPr>
          <p:cNvPr id="19472" name="Rectangle 16"/>
          <p:cNvSpPr>
            <a:spLocks noGrp="1" noChangeArrowheads="1"/>
          </p:cNvSpPr>
          <p:nvPr>
            <p:ph sz="half" idx="3"/>
          </p:nvPr>
        </p:nvSpPr>
        <p:spPr/>
        <p:txBody>
          <a:bodyPr/>
          <a:lstStyle/>
          <a:p>
            <a:endParaRPr lang="en-US" sz="28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492500" y="1412875"/>
            <a:ext cx="5400675" cy="4959350"/>
            <a:chOff x="1859" y="549"/>
            <a:chExt cx="2041" cy="981"/>
          </a:xfrm>
        </p:grpSpPr>
        <p:pic>
          <p:nvPicPr>
            <p:cNvPr id="19469" name="Picture 5" descr="WesternCap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4" y="549"/>
              <a:ext cx="2012" cy="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Text Box 6"/>
            <p:cNvSpPr txBox="1">
              <a:spLocks noChangeArrowheads="1"/>
            </p:cNvSpPr>
            <p:nvPr/>
          </p:nvSpPr>
          <p:spPr bwMode="auto">
            <a:xfrm>
              <a:off x="1859" y="1391"/>
              <a:ext cx="2041" cy="139"/>
            </a:xfrm>
            <a:prstGeom prst="rect">
              <a:avLst/>
            </a:prstGeom>
            <a:solidFill>
              <a:srgbClr val="E6DFB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0" dirty="0">
                  <a:cs typeface="Arial" charset="0"/>
                </a:rPr>
                <a:t>Area E = Drainage population of GF Jooste Hospital</a:t>
              </a:r>
              <a:r>
                <a:rPr lang="en-US" sz="2000" b="0" dirty="0">
                  <a:latin typeface="Garamond" pitchFamily="18" charset="0"/>
                  <a:cs typeface="Arial" charset="0"/>
                </a:rPr>
                <a:t>  </a:t>
              </a:r>
              <a:r>
                <a:rPr lang="en-US" sz="2000" b="0" dirty="0">
                  <a:cs typeface="Arial" charset="0"/>
                </a:rPr>
                <a:t>1.5 million</a:t>
              </a:r>
              <a:endParaRPr lang="en-GB" sz="2000" b="0" dirty="0">
                <a:latin typeface="Garamond" pitchFamily="18" charset="0"/>
                <a:cs typeface="Arial" charset="0"/>
              </a:endParaRPr>
            </a:p>
          </p:txBody>
        </p:sp>
      </p:grpSp>
      <p:pic>
        <p:nvPicPr>
          <p:cNvPr id="19473" name="Picture 17" descr="GF Jooste Goog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3819525"/>
            <a:ext cx="3097213" cy="2630488"/>
          </a:xfrm>
          <a:noFill/>
          <a:ln/>
        </p:spPr>
      </p:pic>
      <p:pic>
        <p:nvPicPr>
          <p:cNvPr id="19475" name="Picture 19" descr="GF Jooste trauma vie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1412875"/>
            <a:ext cx="3097213" cy="2322513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IMG_313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214282" y="142852"/>
            <a:ext cx="8667811" cy="6500858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632700" cy="850900"/>
          </a:xfrm>
        </p:spPr>
        <p:txBody>
          <a:bodyPr/>
          <a:lstStyle/>
          <a:p>
            <a:r>
              <a:rPr lang="en-US" sz="2400"/>
              <a:t>Conclusions : 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362950" cy="53292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/>
              <a:t>Gunshot injuries to the heart seldom survive to the hospital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Most of the </a:t>
            </a:r>
            <a:r>
              <a:rPr lang="en-US" sz="2400" b="1" dirty="0"/>
              <a:t>death occur in emergency room or in theater</a:t>
            </a:r>
            <a:r>
              <a:rPr lang="en-US" sz="2400" dirty="0"/>
              <a:t> (79%)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/>
              <a:t>Right sided heart injuries occur more frequently</a:t>
            </a:r>
            <a:r>
              <a:rPr lang="en-US" sz="2400" dirty="0"/>
              <a:t> then left sided injuries (50 vs. 36%)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/>
              <a:t>Left ventricular injuries have a high mortality</a:t>
            </a:r>
            <a:r>
              <a:rPr lang="en-US" sz="2400" dirty="0"/>
              <a:t> (43%)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/>
              <a:t>Complex / multiple lacerations have highest mortality</a:t>
            </a:r>
            <a:r>
              <a:rPr lang="en-US" sz="2400" dirty="0"/>
              <a:t> irrespective of heart chamber (62%)</a:t>
            </a:r>
          </a:p>
        </p:txBody>
      </p:sp>
      <p:pic>
        <p:nvPicPr>
          <p:cNvPr id="95237" name="Picture 5" descr="stab he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953375" y="5589588"/>
            <a:ext cx="1076325" cy="114935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3106737" cy="633413"/>
          </a:xfrm>
        </p:spPr>
        <p:txBody>
          <a:bodyPr/>
          <a:lstStyle/>
          <a:p>
            <a:r>
              <a:rPr lang="en-US" sz="2800"/>
              <a:t>…conclusions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8075613" cy="45688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b="1"/>
              <a:t>Survivors are discharged home</a:t>
            </a:r>
            <a:r>
              <a:rPr lang="en-US" sz="2800"/>
              <a:t> after average of 6 days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Char char="§"/>
            </a:pPr>
            <a:r>
              <a:rPr lang="en-US" sz="2800" b="1"/>
              <a:t>69 % of penetrating cardiac injuries survive</a:t>
            </a:r>
            <a:r>
              <a:rPr lang="en-US" sz="2800"/>
              <a:t> in a regional trauma center in metropolitan South Africa 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109575" name="Picture 7" descr="stab he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86663" y="5157788"/>
            <a:ext cx="1279525" cy="1365250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GFJ in-hospital survival </a:t>
            </a:r>
            <a:r>
              <a:rPr lang="en-US" sz="2400" dirty="0"/>
              <a:t>varies from </a:t>
            </a:r>
            <a:r>
              <a:rPr lang="en-US" sz="3600" dirty="0"/>
              <a:t>48% </a:t>
            </a:r>
            <a:r>
              <a:rPr lang="en-US" sz="2400" dirty="0"/>
              <a:t>to </a:t>
            </a:r>
            <a:r>
              <a:rPr lang="en-US" sz="3600" dirty="0"/>
              <a:t>93%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Penetrating cardiac injuries </a:t>
            </a:r>
            <a:r>
              <a:rPr lang="en-US" sz="1800" dirty="0"/>
              <a:t>from </a:t>
            </a:r>
            <a:r>
              <a:rPr lang="en-US" sz="2800" dirty="0"/>
              <a:t>GFJ drainage area </a:t>
            </a:r>
            <a:r>
              <a:rPr lang="en-US" sz="1800" dirty="0"/>
              <a:t>to </a:t>
            </a:r>
            <a:r>
              <a:rPr lang="en-US" sz="2800" dirty="0"/>
              <a:t>Mortuary </a:t>
            </a:r>
            <a:r>
              <a:rPr lang="en-US" sz="1800" dirty="0"/>
              <a:t>(April 2006 – March 2008)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1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Penetrating Cardiac Injuries </a:t>
            </a:r>
            <a:br>
              <a:rPr lang="en-US" sz="3600" dirty="0"/>
            </a:br>
            <a:r>
              <a:rPr lang="en-US" sz="3600" dirty="0"/>
              <a:t>GFJ drainage area</a:t>
            </a:r>
            <a:br>
              <a:rPr lang="en-US" dirty="0"/>
            </a:br>
            <a:r>
              <a:rPr lang="en-US" sz="2700" dirty="0"/>
              <a:t>April 2006 – March 2008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368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Penetrating Cardiac Injuries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GFJ drainage area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2006 – March 2008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28596" y="20002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429</Words>
  <Application>Microsoft Macintosh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Garamond</vt:lpstr>
      <vt:lpstr>Wingdings</vt:lpstr>
      <vt:lpstr>Office Theme</vt:lpstr>
      <vt:lpstr>Default Design</vt:lpstr>
      <vt:lpstr>Penetrating Cardiac Injuries in South Africa:   MORTUARY and HOSPITAL figures in Cape Town</vt:lpstr>
      <vt:lpstr>GF Jooste Hospital, Cape Flats</vt:lpstr>
      <vt:lpstr>PowerPoint Presentation</vt:lpstr>
      <vt:lpstr>Conclusions :  </vt:lpstr>
      <vt:lpstr>…conclusions</vt:lpstr>
      <vt:lpstr>GFJ in-hospital survival varies from 48% to 93%</vt:lpstr>
      <vt:lpstr>Penetrating cardiac injuries from GFJ drainage area to Mortuary (April 2006 – March 2008)</vt:lpstr>
      <vt:lpstr>Penetrating Cardiac Injuries  GFJ drainage area April 2006 – March 2008</vt:lpstr>
      <vt:lpstr>PowerPoint Presentation</vt:lpstr>
      <vt:lpstr>150 Penetrating Cardiac Injuries Autopsy reports </vt:lpstr>
      <vt:lpstr>19 Epicardial injuries : 15 alive (78%)</vt:lpstr>
      <vt:lpstr>  205  PCI  Autopsies :  58% Single / 42% multiple lacerations 40% GSW / 60% stab     13% Aortic laceration    17% Right Atrium     49% Right Ventricle                                            13% Inter Ventricular Septum   </vt:lpstr>
      <vt:lpstr>Survival   varies from     48%   to   93%</vt:lpstr>
      <vt:lpstr>Conclusion</vt:lpstr>
    </vt:vector>
  </TitlesOfParts>
  <Company>Home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 &amp; D</dc:creator>
  <cp:lastModifiedBy>Denis Allard</cp:lastModifiedBy>
  <cp:revision>51</cp:revision>
  <dcterms:created xsi:type="dcterms:W3CDTF">2009-07-13T08:39:15Z</dcterms:created>
  <dcterms:modified xsi:type="dcterms:W3CDTF">2022-08-24T12:01:30Z</dcterms:modified>
</cp:coreProperties>
</file>